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57" r:id="rId2"/>
    <p:sldId id="352" r:id="rId3"/>
    <p:sldId id="420" r:id="rId4"/>
    <p:sldId id="421" r:id="rId5"/>
    <p:sldId id="319" r:id="rId6"/>
    <p:sldId id="422" r:id="rId7"/>
    <p:sldId id="382" r:id="rId8"/>
    <p:sldId id="403" r:id="rId9"/>
    <p:sldId id="424" r:id="rId10"/>
    <p:sldId id="426" r:id="rId11"/>
    <p:sldId id="425" r:id="rId12"/>
    <p:sldId id="423" r:id="rId13"/>
    <p:sldId id="323" r:id="rId14"/>
    <p:sldId id="346" r:id="rId15"/>
    <p:sldId id="307" r:id="rId16"/>
    <p:sldId id="329" r:id="rId17"/>
    <p:sldId id="335" r:id="rId18"/>
    <p:sldId id="330" r:id="rId19"/>
    <p:sldId id="350" r:id="rId20"/>
    <p:sldId id="331" r:id="rId21"/>
    <p:sldId id="338" r:id="rId22"/>
    <p:sldId id="332" r:id="rId23"/>
    <p:sldId id="341" r:id="rId24"/>
    <p:sldId id="339" r:id="rId25"/>
    <p:sldId id="344" r:id="rId26"/>
    <p:sldId id="343" r:id="rId27"/>
    <p:sldId id="342" r:id="rId28"/>
    <p:sldId id="306" r:id="rId29"/>
    <p:sldId id="333" r:id="rId30"/>
    <p:sldId id="310" r:id="rId31"/>
    <p:sldId id="308" r:id="rId32"/>
    <p:sldId id="309" r:id="rId33"/>
    <p:sldId id="312" r:id="rId34"/>
    <p:sldId id="325" r:id="rId35"/>
    <p:sldId id="328" r:id="rId36"/>
    <p:sldId id="311" r:id="rId37"/>
    <p:sldId id="313" r:id="rId38"/>
    <p:sldId id="314" r:id="rId39"/>
    <p:sldId id="336" r:id="rId40"/>
    <p:sldId id="337" r:id="rId41"/>
    <p:sldId id="351" r:id="rId42"/>
    <p:sldId id="358" r:id="rId43"/>
    <p:sldId id="359" r:id="rId44"/>
    <p:sldId id="360" r:id="rId45"/>
    <p:sldId id="361" r:id="rId46"/>
    <p:sldId id="326" r:id="rId47"/>
    <p:sldId id="362" r:id="rId48"/>
    <p:sldId id="363" r:id="rId49"/>
    <p:sldId id="364" r:id="rId50"/>
    <p:sldId id="365" r:id="rId51"/>
    <p:sldId id="366" r:id="rId52"/>
    <p:sldId id="317" r:id="rId53"/>
    <p:sldId id="324" r:id="rId54"/>
    <p:sldId id="367" r:id="rId55"/>
    <p:sldId id="368" r:id="rId56"/>
    <p:sldId id="369" r:id="rId57"/>
    <p:sldId id="370" r:id="rId58"/>
    <p:sldId id="373" r:id="rId59"/>
    <p:sldId id="334" r:id="rId60"/>
    <p:sldId id="327" r:id="rId61"/>
    <p:sldId id="374" r:id="rId62"/>
    <p:sldId id="305" r:id="rId63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66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52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1216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2018. 10. 14.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2018. 10. 14.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75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61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95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326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8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980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46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7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96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20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654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36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16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5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126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028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235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262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58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9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47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41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07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1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550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76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57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81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58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232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61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071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21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980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6490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3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180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130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20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23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1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32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603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0834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19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6605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041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8286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206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467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525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34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460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9433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8914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455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5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84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2018. 10. 14.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2018. 10. 14.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2018. 10. 14.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2018. 10. 14.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2018. 10. 14.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2018. 10. 14.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shwu/courses/ml/labs/08_CV_Ensembling/08_CV_Ensembling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hyperlink" Target="https://quantdev.ssri.psu.edu/tutorials/cross-validation-tutoria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shwu/courses/ml/labs/08_CV_Ensembling/08_CV_Ensembling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sigmoidal.io/" TargetMode="External"/><Relationship Id="rId4" Type="http://schemas.openxmlformats.org/officeDocument/2006/relationships/hyperlink" Target="https://quantdev.ssri.psu.edu/tutorials/cross-validation-tutoria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kidocs.net/116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s.hmc.edu/csforall/ImperativeProgramming/imperativeprogramming.html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edgku.tistory.com/5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ldp.org/node/75879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permalink.php?id=136923126416875&amp;story_fbid=297083450400841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lSIx7_yzM0?feature=oembed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ev.naver.com/projects/d2coding" TargetMode="Externa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://google.github.io/styleguide/pyguide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ckoverflow.com/" TargetMode="Externa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7Ewj1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gif"/><Relationship Id="rId4" Type="http://schemas.openxmlformats.org/officeDocument/2006/relationships/hyperlink" Target="https://goo.gl/AVFXH1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0.png"/><Relationship Id="rId4" Type="http://schemas.openxmlformats.org/officeDocument/2006/relationships/hyperlink" Target="https://gist.github.com/yunho0130/b990ff04d41b26e2df1dbcca112e6ed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66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forkonlp/N2H4/blob/master/R/getContent.R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luese05.tistory.com/56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://bluese05.tistory.com/30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5.png"/><Relationship Id="rId4" Type="http://schemas.openxmlformats.org/officeDocument/2006/relationships/hyperlink" Target="http://trowind.tistory.com/72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bluese05.tistory.com/30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5.png"/><Relationship Id="rId4" Type="http://schemas.openxmlformats.org/officeDocument/2006/relationships/hyperlink" Target="http://trowind.tistory.com/72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hyperlink" Target="https://goo.gl/gaEb6m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5.png"/><Relationship Id="rId10" Type="http://schemas.openxmlformats.org/officeDocument/2006/relationships/image" Target="../media/image78.png"/><Relationship Id="rId4" Type="http://schemas.openxmlformats.org/officeDocument/2006/relationships/hyperlink" Target="https://wikidocs.net/64" TargetMode="External"/><Relationship Id="rId9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ikidocs.net/598" TargetMode="Externa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graphic-detail/2018/02/22/corruption-is-still-rife-around-the-world?fsrc=scn/fb/te/bl/e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bcho.tistory.com/98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oo.gl/dsPIWk" TargetMode="External"/><Relationship Id="rId4" Type="http://schemas.openxmlformats.org/officeDocument/2006/relationships/hyperlink" Target="https://goo.gl/mGK4W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uantdev.ssri.psu.edu/tutorials/cross-validation-tutorial" TargetMode="External"/><Relationship Id="rId4" Type="http://schemas.openxmlformats.org/officeDocument/2006/relationships/hyperlink" Target="http://www.cs.nthu.edu.tw/~shwu/courses/ml/labs/08_CV_Ensembling/08_CV_Ensemblin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Ch06. Control Flow &amp; Function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2018-10-14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Training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만들 때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Validating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조정하기 위해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모델의 최종 평가 위해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교차검증을 거치지 않을경우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데이터에만 최적화 되는 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일어남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3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4"/>
              </a:rPr>
              <a:t>https://quantdev.ssri.psu.edu/tutorials/cross-validation-tutorial</a:t>
            </a:r>
            <a:r>
              <a:rPr lang="en-US" sz="100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BE15DF-2CFD-8741-9A19-F26907CAA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00" y="2366239"/>
            <a:ext cx="8157434" cy="32676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292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K-fold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테스트를 거치지 않은 모델의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 너무 최적화 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현상이 일어남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[3]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3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4"/>
              </a:rPr>
              <a:t>https://quantdev.ssri.psu.edu/tutorials/cross-validation-tutorial</a:t>
            </a:r>
            <a:r>
              <a:rPr lang="en-US" sz="1000"/>
              <a:t> </a:t>
            </a:r>
          </a:p>
          <a:p>
            <a:r>
              <a:rPr lang="en-US" sz="1000"/>
              <a:t>[3] Sigmoidal ML c </a:t>
            </a:r>
            <a:r>
              <a:rPr lang="en-US" sz="1000">
                <a:hlinkClick r:id="rId5"/>
              </a:rPr>
              <a:t>https://sigmoidal.io/</a:t>
            </a:r>
            <a:r>
              <a:rPr lang="en-US" sz="100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49511-84E3-4A43-8518-DEB2BBAE9DD8}"/>
              </a:ext>
            </a:extLst>
          </p:cNvPr>
          <p:cNvSpPr txBox="1"/>
          <p:nvPr/>
        </p:nvSpPr>
        <p:spPr>
          <a:xfrm>
            <a:off x="6772589" y="460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3FB940-D700-1243-B674-F6287AB405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982" r="6237"/>
          <a:stretch/>
        </p:blipFill>
        <p:spPr>
          <a:xfrm>
            <a:off x="4485290" y="2967767"/>
            <a:ext cx="4552614" cy="2306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F9DB8-9257-1D45-8051-E61B97BF5E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425"/>
          <a:stretch/>
        </p:blipFill>
        <p:spPr>
          <a:xfrm>
            <a:off x="0" y="1917137"/>
            <a:ext cx="4725064" cy="38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8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Ch05. Review: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Python Operation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1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1651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Type Casting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0" y="4094679"/>
            <a:ext cx="4079558" cy="22342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24938" y="1508883"/>
            <a:ext cx="79198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++, --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연산을 원하신다면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에서는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+=1, -=1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고쳐 쓰셔야 합니다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파이썬은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일관성과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가독성을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중시하는 언어입니다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++, --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전위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후위에 따라서 다른 결과를 낼 수 있기 때문에 이는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파이썬스럽지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않다고 할 수 있습니다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Operator</a:t>
            </a:r>
            <a:r>
              <a:rPr lang="ko-KR" altLang="en-US" dirty="0"/>
              <a:t>의 종류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- **, -, +, *, /, %, //, +=, &gt;&gt;, &lt;&lt;,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&amp;, ^, |, &lt;=, &lt;, &gt;, &gt;=, !=, ==</a:t>
            </a:r>
          </a:p>
          <a:p>
            <a:endParaRPr lang="en-US" altLang="ko-KR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986" y="2967692"/>
            <a:ext cx="2228850" cy="38862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522353" y="2602468"/>
            <a:ext cx="3510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이스케이프 코드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문자열 처리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614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5443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비트연산자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50509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 선택 옵션 등에 활용된다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복잡도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공간복잡도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9" y="2209279"/>
            <a:ext cx="6838922" cy="3422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850" y="6379419"/>
            <a:ext cx="11272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[1] https://wikidocs.net/1161</a:t>
            </a:r>
            <a:endParaRPr lang="en-US" altLang="ko-KR" sz="9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6303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Ch06. Control Flow 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3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7495" y="1412739"/>
            <a:ext cx="460276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Conditional Expression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사용하고 싶으면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라인으로만 사용하라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=1 if y=1 else 2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True/False Evaluation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명시적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False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다음과 같은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"empty"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간주함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0, None, [], {}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Generator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필요하면 사용하라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Yields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대신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Strings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Immutable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이기 때문에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메모리 낭비가 심하다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포맷코드 사용을 권장하며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Loop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연산자와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+=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연산자는 피한다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두 줄 이상의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사용하는데에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"""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'''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사용하지 말라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doc 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반드시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"""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여야 하기 때문에 권한다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Parentheses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괄호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리턴과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조건문에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괄호 사용하지 말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튜플로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처리된다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TODO Comments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# TODO 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FIXME 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Pylint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확인가능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임시적으로 좋은 코드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단기 개발에 유리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반드시 이름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이메일주소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참조가능한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방법을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기입힌다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TODO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주석을 작성하는 이유는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코멘트와 관련된 사람을 찾는 것임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때문에 자신의 이름과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주소를 적는 것임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078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# TODO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할 것   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# FIXME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고칠 것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08" y="1772092"/>
            <a:ext cx="7421348" cy="44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7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Mutable vs Immutable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String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연산을 루프에서 사용하면 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안되는가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?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Mutable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자료형에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대입 연산자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 = 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사용하여 다른 값을 대입하고자 하면 그 값 자체가 바뀌지만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Immutable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자료형에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다른 값을 대입하고자 하면 새로운 메모리 공간을 만들고 그 값으로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swap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8577"/>
          <a:stretch/>
        </p:blipFill>
        <p:spPr>
          <a:xfrm>
            <a:off x="599808" y="2117489"/>
            <a:ext cx="3180043" cy="1763036"/>
          </a:xfrm>
          <a:prstGeom prst="rect">
            <a:avLst/>
          </a:prstGeom>
        </p:spPr>
      </p:pic>
      <p:pic>
        <p:nvPicPr>
          <p:cNvPr id="2050" name="Picture 2" descr="mutable vs immutable pyth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45" y="3889270"/>
            <a:ext cx="5369848" cy="2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20581" y="6411922"/>
            <a:ext cx="70713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5"/>
              </a:rPr>
              <a:t>https://www.cs.hmc.edu/csforall/ImperativeProgramming/imperativeprogramming.html</a:t>
            </a:r>
            <a:r>
              <a:rPr lang="ko-KR" altLang="en-US" sz="1200" dirty="0"/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55426"/>
          <a:stretch/>
        </p:blipFill>
        <p:spPr>
          <a:xfrm>
            <a:off x="4738533" y="2215144"/>
            <a:ext cx="3180043" cy="15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3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Mutable vs Immutable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String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연산을 루프에서 사용하면 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안되는가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?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3010" y="6506823"/>
            <a:ext cx="15167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hlinkClick r:id="rId3"/>
              </a:rPr>
              <a:t>http://ledgku.tistory.com/54</a:t>
            </a:r>
            <a:r>
              <a:rPr lang="ko-KR" altLang="en-US" sz="8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" y="1412739"/>
            <a:ext cx="2661024" cy="4430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279" y="1412739"/>
            <a:ext cx="2612118" cy="43082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642" y="1412739"/>
            <a:ext cx="2605537" cy="18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3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Intro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9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참고자료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If.py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49" y="1949761"/>
            <a:ext cx="7363684" cy="429656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조건을 판별할 때 사용됩니다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if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조건이 참이라면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_if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명령문을 실행하며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아니면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_else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명령문을 실행합니다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조건절은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생략이 가능합니다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70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참고자료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continue.py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현재 실행중인 루프 블록의 나머지 명령문들을 실행하지 않고 곧바로 다음 루프로 넘어가도록 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447"/>
          <a:stretch/>
        </p:blipFill>
        <p:spPr>
          <a:xfrm>
            <a:off x="1484671" y="2038963"/>
            <a:ext cx="6068009" cy="34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3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참고자료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for.py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62" y="2572671"/>
            <a:ext cx="4636224" cy="13897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668" y="2572671"/>
            <a:ext cx="3559663" cy="25666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for..in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객체의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열거형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(Sequence)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따라서 반복하여 실행할 때 사용되는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내장된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반복문으로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열거형에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포함된 각 항목을 하나씩 거쳐가며 실행합니다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C++, Java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foreach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유사함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Print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로만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트리를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만들던 걸 쉽게 할 수 있음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31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참고자료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while.py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26" y="2226852"/>
            <a:ext cx="5503385" cy="40166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특정 조건이 참일 경우 계속해서 블록의 명령문들을 반복하여 실행할 수 있도록 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while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*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반복문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*의 한 예입니다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또한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절이 따라올 수 있습니다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6594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참고자료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break.py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6" y="3188625"/>
            <a:ext cx="6728633" cy="291720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221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break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문은 루프 문을 강제로 빠져나올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 아직 루프 조건이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`False`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되지 않았거나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열거형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의 끝까지 루프가 도달하지 않았을 경우에 루프 문의 실행을 강제로 정지시키고 싶을 때 사용됩니다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중요한 점은 만약 여러분이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break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문을 써서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루프나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루프를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빠져나왔을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루프에 딸린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블록은 실행되지 않습니다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2538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프로그램의 흐름을 시각화 해야 하는 문서화 작업이 필요한 경우가 있음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컨설팅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BPR, ISP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커뮤니케이션을 위해서 알아두어야 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대표적인 상용 프로그램으로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Visio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활용되고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48" name="Picture 4" descr="visi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871019"/>
            <a:ext cx="6169152" cy="3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lowchart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173" y="3172746"/>
            <a:ext cx="2095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73009" y="1977347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고객의 요구 조건이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flow chart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되어 있는 경우 차트를 볼 줄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알아야함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256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소프트웨어를 설계할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Flow Chart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활용함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8" name="직사각형 13"/>
          <p:cNvSpPr/>
          <p:nvPr/>
        </p:nvSpPr>
        <p:spPr>
          <a:xfrm>
            <a:off x="1983965" y="2266325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9" name="오각형 2"/>
          <p:cNvSpPr/>
          <p:nvPr/>
        </p:nvSpPr>
        <p:spPr>
          <a:xfrm>
            <a:off x="1983965" y="1791978"/>
            <a:ext cx="2246663" cy="349859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계약체결</a:t>
            </a:r>
          </a:p>
        </p:txBody>
      </p:sp>
      <p:sp>
        <p:nvSpPr>
          <p:cNvPr id="21" name="오각형 20"/>
          <p:cNvSpPr/>
          <p:nvPr/>
        </p:nvSpPr>
        <p:spPr>
          <a:xfrm>
            <a:off x="4330739" y="1799705"/>
            <a:ext cx="2857453" cy="349859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사업 수행</a:t>
            </a:r>
          </a:p>
        </p:txBody>
      </p:sp>
      <p:sp>
        <p:nvSpPr>
          <p:cNvPr id="22" name="오각형 21"/>
          <p:cNvSpPr/>
          <p:nvPr/>
        </p:nvSpPr>
        <p:spPr>
          <a:xfrm>
            <a:off x="7298600" y="1791979"/>
            <a:ext cx="1509801" cy="349859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/>
              <a:t>사업 </a:t>
            </a:r>
            <a:r>
              <a:rPr lang="ko-KR" altLang="en-US" sz="900" b="1" dirty="0"/>
              <a:t>완료 및 평가</a:t>
            </a:r>
          </a:p>
        </p:txBody>
      </p:sp>
      <p:sp>
        <p:nvSpPr>
          <p:cNvPr id="23" name="직사각형 4"/>
          <p:cNvSpPr/>
          <p:nvPr/>
        </p:nvSpPr>
        <p:spPr>
          <a:xfrm>
            <a:off x="282291" y="2281782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마케팅 부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82291" y="2704707"/>
            <a:ext cx="1599827" cy="318761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인사부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82291" y="3127632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경영지원부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82291" y="3550558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사업부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82291" y="3973483"/>
            <a:ext cx="1599827" cy="318761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고객지원부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4396408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/>
              <a:t>프로젝트팀</a:t>
            </a:r>
            <a:endParaRPr lang="ko-KR" altLang="en-US" sz="900" b="1" dirty="0"/>
          </a:p>
        </p:txBody>
      </p:sp>
      <p:sp>
        <p:nvSpPr>
          <p:cNvPr id="29" name="직사각형 28"/>
          <p:cNvSpPr/>
          <p:nvPr/>
        </p:nvSpPr>
        <p:spPr>
          <a:xfrm>
            <a:off x="282291" y="4819334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영업부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2291" y="5242259"/>
            <a:ext cx="1599827" cy="318761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R&amp;D </a:t>
            </a:r>
            <a:r>
              <a:rPr lang="ko-KR" altLang="en-US" sz="900" b="1" dirty="0"/>
              <a:t>부</a:t>
            </a:r>
          </a:p>
        </p:txBody>
      </p:sp>
      <p:sp>
        <p:nvSpPr>
          <p:cNvPr id="32" name="직사각형 30"/>
          <p:cNvSpPr/>
          <p:nvPr/>
        </p:nvSpPr>
        <p:spPr>
          <a:xfrm>
            <a:off x="282291" y="5665185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고객</a:t>
            </a:r>
          </a:p>
        </p:txBody>
      </p:sp>
      <p:sp>
        <p:nvSpPr>
          <p:cNvPr id="33" name="직사각형 31"/>
          <p:cNvSpPr/>
          <p:nvPr/>
        </p:nvSpPr>
        <p:spPr>
          <a:xfrm>
            <a:off x="282291" y="6088112"/>
            <a:ext cx="1599827" cy="318761"/>
          </a:xfrm>
          <a:prstGeom prst="rect">
            <a:avLst/>
          </a:prstGeom>
          <a:solidFill>
            <a:srgbClr val="1F4E7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/>
              <a:t>품질팀</a:t>
            </a:r>
            <a:endParaRPr lang="ko-KR" altLang="en-US" sz="900" b="1" dirty="0"/>
          </a:p>
        </p:txBody>
      </p:sp>
      <p:sp>
        <p:nvSpPr>
          <p:cNvPr id="34" name="직사각형 36"/>
          <p:cNvSpPr/>
          <p:nvPr/>
        </p:nvSpPr>
        <p:spPr>
          <a:xfrm>
            <a:off x="1995123" y="2696978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35" name="직사각형 37"/>
          <p:cNvSpPr/>
          <p:nvPr/>
        </p:nvSpPr>
        <p:spPr>
          <a:xfrm>
            <a:off x="1983964" y="3112176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36" name="직사각형 38"/>
          <p:cNvSpPr/>
          <p:nvPr/>
        </p:nvSpPr>
        <p:spPr>
          <a:xfrm>
            <a:off x="1974543" y="3535101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37" name="직사각형 39"/>
          <p:cNvSpPr/>
          <p:nvPr/>
        </p:nvSpPr>
        <p:spPr>
          <a:xfrm>
            <a:off x="1983965" y="3965754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38" name="직사각형 40"/>
          <p:cNvSpPr/>
          <p:nvPr/>
        </p:nvSpPr>
        <p:spPr>
          <a:xfrm>
            <a:off x="1974419" y="4396408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39" name="직사각형 41"/>
          <p:cNvSpPr/>
          <p:nvPr/>
        </p:nvSpPr>
        <p:spPr>
          <a:xfrm>
            <a:off x="1983965" y="4816388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40" name="직사각형 42"/>
          <p:cNvSpPr/>
          <p:nvPr/>
        </p:nvSpPr>
        <p:spPr>
          <a:xfrm>
            <a:off x="1983965" y="5236444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41" name="직사각형 43"/>
          <p:cNvSpPr/>
          <p:nvPr/>
        </p:nvSpPr>
        <p:spPr>
          <a:xfrm>
            <a:off x="1983965" y="5656159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42" name="직사각형 44"/>
          <p:cNvSpPr/>
          <p:nvPr/>
        </p:nvSpPr>
        <p:spPr>
          <a:xfrm>
            <a:off x="1983965" y="6086248"/>
            <a:ext cx="6824436" cy="33421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cxnSp>
        <p:nvCxnSpPr>
          <p:cNvPr id="43" name="직선 연결선 46"/>
          <p:cNvCxnSpPr/>
          <p:nvPr/>
        </p:nvCxnSpPr>
        <p:spPr>
          <a:xfrm>
            <a:off x="4160155" y="2272051"/>
            <a:ext cx="0" cy="4140547"/>
          </a:xfrm>
          <a:prstGeom prst="line">
            <a:avLst/>
          </a:prstGeom>
          <a:ln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8"/>
          <p:cNvCxnSpPr/>
          <p:nvPr/>
        </p:nvCxnSpPr>
        <p:spPr>
          <a:xfrm>
            <a:off x="7196690" y="2266325"/>
            <a:ext cx="0" cy="4140547"/>
          </a:xfrm>
          <a:prstGeom prst="line">
            <a:avLst/>
          </a:prstGeom>
          <a:ln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5"/>
          <p:cNvSpPr/>
          <p:nvPr/>
        </p:nvSpPr>
        <p:spPr>
          <a:xfrm>
            <a:off x="2074452" y="5252219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시스템 단가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결정</a:t>
            </a:r>
          </a:p>
        </p:txBody>
      </p:sp>
      <p:sp>
        <p:nvSpPr>
          <p:cNvPr id="46" name="직사각형 47"/>
          <p:cNvSpPr/>
          <p:nvPr/>
        </p:nvSpPr>
        <p:spPr>
          <a:xfrm>
            <a:off x="2079131" y="4832287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가격 협상 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개시</a:t>
            </a:r>
          </a:p>
        </p:txBody>
      </p:sp>
      <p:sp>
        <p:nvSpPr>
          <p:cNvPr id="47" name="직사각형 49"/>
          <p:cNvSpPr/>
          <p:nvPr/>
        </p:nvSpPr>
        <p:spPr>
          <a:xfrm>
            <a:off x="2088040" y="3549216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계약검토</a:t>
            </a:r>
            <a:endParaRPr lang="en-US" altLang="ko-KR" sz="700" b="1" spc="-150" dirty="0">
              <a:solidFill>
                <a:schemeClr val="tx1"/>
              </a:solidFill>
            </a:endParaRPr>
          </a:p>
        </p:txBody>
      </p:sp>
      <p:sp>
        <p:nvSpPr>
          <p:cNvPr id="48" name="직사각형 50"/>
          <p:cNvSpPr/>
          <p:nvPr/>
        </p:nvSpPr>
        <p:spPr>
          <a:xfrm>
            <a:off x="2088940" y="3137461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계약조건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검토</a:t>
            </a:r>
          </a:p>
        </p:txBody>
      </p:sp>
      <p:cxnSp>
        <p:nvCxnSpPr>
          <p:cNvPr id="49" name="직선 화살표 연결선 52"/>
          <p:cNvCxnSpPr>
            <a:stCxn id="72" idx="3"/>
          </p:cNvCxnSpPr>
          <p:nvPr/>
        </p:nvCxnSpPr>
        <p:spPr>
          <a:xfrm flipV="1">
            <a:off x="2512730" y="3278052"/>
            <a:ext cx="99244" cy="7742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직선 화살표 연결선 53"/>
          <p:cNvCxnSpPr>
            <a:endCxn id="71" idx="2"/>
          </p:cNvCxnSpPr>
          <p:nvPr/>
        </p:nvCxnSpPr>
        <p:spPr>
          <a:xfrm flipH="1" flipV="1">
            <a:off x="2299935" y="3845882"/>
            <a:ext cx="4678" cy="961624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직선 화살표 연결선 54"/>
          <p:cNvCxnSpPr>
            <a:stCxn id="71" idx="0"/>
            <a:endCxn id="72" idx="2"/>
          </p:cNvCxnSpPr>
          <p:nvPr/>
        </p:nvCxnSpPr>
        <p:spPr>
          <a:xfrm flipV="1">
            <a:off x="2299935" y="3434127"/>
            <a:ext cx="900" cy="115088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2" name="그룹 55"/>
          <p:cNvGrpSpPr/>
          <p:nvPr/>
        </p:nvGrpSpPr>
        <p:grpSpPr>
          <a:xfrm>
            <a:off x="317181" y="1744051"/>
            <a:ext cx="1566674" cy="454655"/>
            <a:chOff x="168184" y="769957"/>
            <a:chExt cx="2196450" cy="557014"/>
          </a:xfrm>
        </p:grpSpPr>
        <p:grpSp>
          <p:nvGrpSpPr>
            <p:cNvPr id="53" name="그룹 56"/>
            <p:cNvGrpSpPr/>
            <p:nvPr/>
          </p:nvGrpSpPr>
          <p:grpSpPr>
            <a:xfrm>
              <a:off x="168184" y="769957"/>
              <a:ext cx="2196450" cy="557014"/>
              <a:chOff x="168184" y="803045"/>
              <a:chExt cx="2305753" cy="557014"/>
            </a:xfrm>
          </p:grpSpPr>
          <p:grpSp>
            <p:nvGrpSpPr>
              <p:cNvPr id="56" name="그룹 59"/>
              <p:cNvGrpSpPr/>
              <p:nvPr/>
            </p:nvGrpSpPr>
            <p:grpSpPr>
              <a:xfrm>
                <a:off x="168184" y="803045"/>
                <a:ext cx="2305753" cy="557014"/>
                <a:chOff x="168184" y="803045"/>
                <a:chExt cx="2305753" cy="557014"/>
              </a:xfrm>
            </p:grpSpPr>
            <p:grpSp>
              <p:nvGrpSpPr>
                <p:cNvPr id="58" name="그룹 61"/>
                <p:cNvGrpSpPr/>
                <p:nvPr/>
              </p:nvGrpSpPr>
              <p:grpSpPr>
                <a:xfrm>
                  <a:off x="168184" y="803045"/>
                  <a:ext cx="2305753" cy="263725"/>
                  <a:chOff x="168184" y="803045"/>
                  <a:chExt cx="2305753" cy="263725"/>
                </a:xfrm>
              </p:grpSpPr>
              <p:grpSp>
                <p:nvGrpSpPr>
                  <p:cNvPr id="60" name="그룹 63"/>
                  <p:cNvGrpSpPr/>
                  <p:nvPr/>
                </p:nvGrpSpPr>
                <p:grpSpPr>
                  <a:xfrm>
                    <a:off x="1379870" y="803045"/>
                    <a:ext cx="1094067" cy="261610"/>
                    <a:chOff x="1411241" y="1072634"/>
                    <a:chExt cx="1094067" cy="261610"/>
                  </a:xfrm>
                </p:grpSpPr>
                <p:sp>
                  <p:nvSpPr>
                    <p:cNvPr id="64" name="다이아몬드 67"/>
                    <p:cNvSpPr/>
                    <p:nvPr/>
                  </p:nvSpPr>
                  <p:spPr>
                    <a:xfrm>
                      <a:off x="1411241" y="1108041"/>
                      <a:ext cx="439189" cy="223041"/>
                    </a:xfrm>
                    <a:prstGeom prst="diamond">
                      <a:avLst/>
                    </a:prstGeom>
                    <a:noFill/>
                    <a:ln w="19050">
                      <a:solidFill>
                        <a:srgbClr val="1F4E7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직사각형 68"/>
                    <p:cNvSpPr/>
                    <p:nvPr/>
                  </p:nvSpPr>
                  <p:spPr>
                    <a:xfrm>
                      <a:off x="1804937" y="1072634"/>
                      <a:ext cx="700371" cy="2616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/>
                        <a:t>Decision</a:t>
                      </a:r>
                      <a:endParaRPr lang="ko-KR" altLang="en-US" sz="800" dirty="0"/>
                    </a:p>
                  </p:txBody>
                </p:sp>
              </p:grpSp>
              <p:grpSp>
                <p:nvGrpSpPr>
                  <p:cNvPr id="61" name="그룹 64"/>
                  <p:cNvGrpSpPr/>
                  <p:nvPr/>
                </p:nvGrpSpPr>
                <p:grpSpPr>
                  <a:xfrm>
                    <a:off x="168184" y="805160"/>
                    <a:ext cx="1056980" cy="261610"/>
                    <a:chOff x="261012" y="816198"/>
                    <a:chExt cx="1056980" cy="261610"/>
                  </a:xfrm>
                </p:grpSpPr>
                <p:sp>
                  <p:nvSpPr>
                    <p:cNvPr id="62" name="직사각형 65"/>
                    <p:cNvSpPr/>
                    <p:nvPr/>
                  </p:nvSpPr>
                  <p:spPr>
                    <a:xfrm>
                      <a:off x="261012" y="849490"/>
                      <a:ext cx="371308" cy="20675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1F4E7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직사각형 66"/>
                    <p:cNvSpPr/>
                    <p:nvPr/>
                  </p:nvSpPr>
                  <p:spPr>
                    <a:xfrm>
                      <a:off x="668105" y="816198"/>
                      <a:ext cx="649887" cy="2616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/>
                        <a:t>Process</a:t>
                      </a:r>
                      <a:endParaRPr lang="ko-KR" altLang="en-US" sz="800" dirty="0"/>
                    </a:p>
                  </p:txBody>
                </p:sp>
              </p:grpSp>
            </p:grpSp>
            <p:sp>
              <p:nvSpPr>
                <p:cNvPr id="59" name="직사각형 62"/>
                <p:cNvSpPr/>
                <p:nvPr/>
              </p:nvSpPr>
              <p:spPr>
                <a:xfrm>
                  <a:off x="570860" y="1098449"/>
                  <a:ext cx="665033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800" dirty="0"/>
                    <a:t>Division</a:t>
                  </a:r>
                  <a:endParaRPr lang="ko-KR" altLang="en-US" sz="800" dirty="0"/>
                </a:p>
              </p:txBody>
            </p:sp>
          </p:grpSp>
          <p:sp>
            <p:nvSpPr>
              <p:cNvPr id="57" name="직사각형 60"/>
              <p:cNvSpPr/>
              <p:nvPr/>
            </p:nvSpPr>
            <p:spPr>
              <a:xfrm>
                <a:off x="168185" y="1140444"/>
                <a:ext cx="371308" cy="189519"/>
              </a:xfrm>
              <a:prstGeom prst="rect">
                <a:avLst/>
              </a:prstGeom>
              <a:solidFill>
                <a:srgbClr val="1F4E79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/>
              </a:p>
            </p:txBody>
          </p:sp>
        </p:grpSp>
        <p:sp>
          <p:nvSpPr>
            <p:cNvPr id="54" name="오각형 57"/>
            <p:cNvSpPr/>
            <p:nvPr/>
          </p:nvSpPr>
          <p:spPr>
            <a:xfrm>
              <a:off x="1341243" y="1095924"/>
              <a:ext cx="405860" cy="189285"/>
            </a:xfrm>
            <a:prstGeom prst="homePlat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55" name="직사각형 58"/>
            <p:cNvSpPr/>
            <p:nvPr/>
          </p:nvSpPr>
          <p:spPr>
            <a:xfrm>
              <a:off x="1812660" y="1053658"/>
              <a:ext cx="45557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Flow</a:t>
              </a:r>
              <a:endParaRPr lang="ko-KR" altLang="en-US" sz="800" dirty="0"/>
            </a:p>
          </p:txBody>
        </p:sp>
      </p:grpSp>
      <p:sp>
        <p:nvSpPr>
          <p:cNvPr id="66" name="다이아몬드 69"/>
          <p:cNvSpPr/>
          <p:nvPr/>
        </p:nvSpPr>
        <p:spPr>
          <a:xfrm>
            <a:off x="2611975" y="3129719"/>
            <a:ext cx="423790" cy="296666"/>
          </a:xfrm>
          <a:prstGeom prst="diamond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승인</a:t>
            </a:r>
          </a:p>
        </p:txBody>
      </p:sp>
      <p:cxnSp>
        <p:nvCxnSpPr>
          <p:cNvPr id="67" name="직선 화살표 연결선 70"/>
          <p:cNvCxnSpPr>
            <a:stCxn id="64" idx="1"/>
            <a:endCxn id="67" idx="1"/>
          </p:cNvCxnSpPr>
          <p:nvPr/>
        </p:nvCxnSpPr>
        <p:spPr>
          <a:xfrm flipV="1">
            <a:off x="1983965" y="5400552"/>
            <a:ext cx="90488" cy="3001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직선 화살표 연결선 71"/>
          <p:cNvCxnSpPr>
            <a:stCxn id="63" idx="1"/>
            <a:endCxn id="69" idx="1"/>
          </p:cNvCxnSpPr>
          <p:nvPr/>
        </p:nvCxnSpPr>
        <p:spPr>
          <a:xfrm flipV="1">
            <a:off x="1983965" y="4980620"/>
            <a:ext cx="95166" cy="2877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9" name="직사각형 72"/>
          <p:cNvSpPr/>
          <p:nvPr/>
        </p:nvSpPr>
        <p:spPr>
          <a:xfrm>
            <a:off x="3073141" y="3557044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계약체결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준비</a:t>
            </a:r>
          </a:p>
        </p:txBody>
      </p:sp>
      <p:sp>
        <p:nvSpPr>
          <p:cNvPr id="70" name="직사각형 73"/>
          <p:cNvSpPr/>
          <p:nvPr/>
        </p:nvSpPr>
        <p:spPr>
          <a:xfrm>
            <a:off x="3622159" y="3556990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계약체결</a:t>
            </a:r>
          </a:p>
        </p:txBody>
      </p:sp>
      <p:sp>
        <p:nvSpPr>
          <p:cNvPr id="71" name="직사각형 74"/>
          <p:cNvSpPr/>
          <p:nvPr/>
        </p:nvSpPr>
        <p:spPr>
          <a:xfrm>
            <a:off x="3622159" y="3129719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세금계산서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발행</a:t>
            </a:r>
          </a:p>
        </p:txBody>
      </p:sp>
      <p:sp>
        <p:nvSpPr>
          <p:cNvPr id="72" name="직사각형 76"/>
          <p:cNvSpPr/>
          <p:nvPr/>
        </p:nvSpPr>
        <p:spPr>
          <a:xfrm>
            <a:off x="5483223" y="3990458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서비스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수준측정</a:t>
            </a:r>
          </a:p>
        </p:txBody>
      </p:sp>
      <p:sp>
        <p:nvSpPr>
          <p:cNvPr id="73" name="직사각형 77"/>
          <p:cNvSpPr/>
          <p:nvPr/>
        </p:nvSpPr>
        <p:spPr>
          <a:xfrm>
            <a:off x="5988819" y="3991704"/>
            <a:ext cx="459794" cy="296666"/>
          </a:xfrm>
          <a:prstGeom prst="flowChartDecision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서비스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 평가</a:t>
            </a:r>
          </a:p>
        </p:txBody>
      </p:sp>
      <p:sp>
        <p:nvSpPr>
          <p:cNvPr id="74" name="직사각형 78"/>
          <p:cNvSpPr/>
          <p:nvPr/>
        </p:nvSpPr>
        <p:spPr>
          <a:xfrm>
            <a:off x="6644424" y="4413101"/>
            <a:ext cx="449748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완료결과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보고</a:t>
            </a:r>
          </a:p>
        </p:txBody>
      </p:sp>
      <p:sp>
        <p:nvSpPr>
          <p:cNvPr id="75" name="직사각형 82"/>
          <p:cNvSpPr/>
          <p:nvPr/>
        </p:nvSpPr>
        <p:spPr>
          <a:xfrm>
            <a:off x="4284342" y="4412988"/>
            <a:ext cx="492926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프로젝트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전략수립</a:t>
            </a:r>
          </a:p>
        </p:txBody>
      </p:sp>
      <p:sp>
        <p:nvSpPr>
          <p:cNvPr id="76" name="직사각형 86"/>
          <p:cNvSpPr/>
          <p:nvPr/>
        </p:nvSpPr>
        <p:spPr>
          <a:xfrm>
            <a:off x="4284342" y="3549216"/>
            <a:ext cx="492926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프로젝트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팀 구축</a:t>
            </a:r>
          </a:p>
        </p:txBody>
      </p:sp>
      <p:sp>
        <p:nvSpPr>
          <p:cNvPr id="77" name="직사각형 87"/>
          <p:cNvSpPr/>
          <p:nvPr/>
        </p:nvSpPr>
        <p:spPr>
          <a:xfrm>
            <a:off x="7323370" y="3127632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세금계산서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반영</a:t>
            </a:r>
          </a:p>
        </p:txBody>
      </p:sp>
      <p:sp>
        <p:nvSpPr>
          <p:cNvPr id="78" name="직사각형 88"/>
          <p:cNvSpPr/>
          <p:nvPr/>
        </p:nvSpPr>
        <p:spPr>
          <a:xfrm>
            <a:off x="7760511" y="3988796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고객만족도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en-US" altLang="ko-KR" sz="700" b="1" spc="-150" dirty="0">
                <a:solidFill>
                  <a:schemeClr val="tx1"/>
                </a:solidFill>
              </a:rPr>
              <a:t>SERVQUAL</a:t>
            </a:r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sp>
        <p:nvSpPr>
          <p:cNvPr id="79" name="직사각형 89"/>
          <p:cNvSpPr/>
          <p:nvPr/>
        </p:nvSpPr>
        <p:spPr>
          <a:xfrm>
            <a:off x="8184301" y="6105941"/>
            <a:ext cx="491766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개선대책수립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en-US" altLang="ko-KR" sz="700" b="1" spc="-150" dirty="0">
                <a:solidFill>
                  <a:schemeClr val="tx1"/>
                </a:solidFill>
              </a:rPr>
              <a:t>/  F o l </a:t>
            </a:r>
            <a:r>
              <a:rPr lang="en-US" altLang="ko-KR" sz="700" b="1" spc="-150" dirty="0" err="1">
                <a:solidFill>
                  <a:schemeClr val="tx1"/>
                </a:solidFill>
              </a:rPr>
              <a:t>l</a:t>
            </a:r>
            <a:r>
              <a:rPr lang="en-US" altLang="ko-KR" sz="700" b="1" spc="-150" dirty="0">
                <a:solidFill>
                  <a:schemeClr val="tx1"/>
                </a:solidFill>
              </a:rPr>
              <a:t>  o w   Up</a:t>
            </a:r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cxnSp>
        <p:nvCxnSpPr>
          <p:cNvPr id="80" name="꺾인 연결선 90"/>
          <p:cNvCxnSpPr>
            <a:stCxn id="67" idx="3"/>
          </p:cNvCxnSpPr>
          <p:nvPr/>
        </p:nvCxnSpPr>
        <p:spPr>
          <a:xfrm flipV="1">
            <a:off x="2498243" y="3705377"/>
            <a:ext cx="574898" cy="1695175"/>
          </a:xfrm>
          <a:prstGeom prst="bentConnector3">
            <a:avLst>
              <a:gd name="adj1" fmla="val 50000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93"/>
          <p:cNvCxnSpPr/>
          <p:nvPr/>
        </p:nvCxnSpPr>
        <p:spPr>
          <a:xfrm>
            <a:off x="3035765" y="3278052"/>
            <a:ext cx="249271" cy="278992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96"/>
          <p:cNvCxnSpPr>
            <a:stCxn id="84" idx="0"/>
            <a:endCxn id="85" idx="2"/>
          </p:cNvCxnSpPr>
          <p:nvPr/>
        </p:nvCxnSpPr>
        <p:spPr>
          <a:xfrm flipV="1">
            <a:off x="3834054" y="3426385"/>
            <a:ext cx="0" cy="130605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꺾인 연결선 99"/>
          <p:cNvCxnSpPr>
            <a:stCxn id="85" idx="3"/>
            <a:endCxn id="95" idx="0"/>
          </p:cNvCxnSpPr>
          <p:nvPr/>
        </p:nvCxnSpPr>
        <p:spPr>
          <a:xfrm>
            <a:off x="4045949" y="3278052"/>
            <a:ext cx="484855" cy="271163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102"/>
          <p:cNvCxnSpPr/>
          <p:nvPr/>
        </p:nvCxnSpPr>
        <p:spPr>
          <a:xfrm>
            <a:off x="4530805" y="3845882"/>
            <a:ext cx="0" cy="56710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직선 화살표 연결선 116"/>
          <p:cNvCxnSpPr>
            <a:endCxn id="95" idx="1"/>
          </p:cNvCxnSpPr>
          <p:nvPr/>
        </p:nvCxnSpPr>
        <p:spPr>
          <a:xfrm flipV="1">
            <a:off x="3496931" y="3705323"/>
            <a:ext cx="125228" cy="54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꺾인 연결선 108"/>
          <p:cNvCxnSpPr>
            <a:stCxn id="89" idx="3"/>
            <a:endCxn id="96" idx="2"/>
          </p:cNvCxnSpPr>
          <p:nvPr/>
        </p:nvCxnSpPr>
        <p:spPr>
          <a:xfrm flipV="1">
            <a:off x="7094172" y="3424298"/>
            <a:ext cx="441094" cy="1137135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7" name="순서도: 자기 디스크 90"/>
          <p:cNvSpPr/>
          <p:nvPr/>
        </p:nvSpPr>
        <p:spPr>
          <a:xfrm>
            <a:off x="5735186" y="3540303"/>
            <a:ext cx="444231" cy="308576"/>
          </a:xfrm>
          <a:prstGeom prst="flowChartMagneticDisk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KMS</a:t>
            </a:r>
            <a:endParaRPr lang="ko-KR" altLang="en-US" sz="700" dirty="0"/>
          </a:p>
        </p:txBody>
      </p:sp>
      <p:cxnSp>
        <p:nvCxnSpPr>
          <p:cNvPr id="88" name="꺾인 연결선 108"/>
          <p:cNvCxnSpPr>
            <a:stCxn id="89" idx="0"/>
          </p:cNvCxnSpPr>
          <p:nvPr/>
        </p:nvCxnSpPr>
        <p:spPr>
          <a:xfrm rot="5400000" flipH="1" flipV="1">
            <a:off x="6582397" y="4123871"/>
            <a:ext cx="576131" cy="2330"/>
          </a:xfrm>
          <a:prstGeom prst="bentConnector3">
            <a:avLst>
              <a:gd name="adj1" fmla="val 50000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직사각형 209"/>
          <p:cNvSpPr/>
          <p:nvPr/>
        </p:nvSpPr>
        <p:spPr>
          <a:xfrm>
            <a:off x="6160670" y="3496161"/>
            <a:ext cx="3257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spc="-150" dirty="0"/>
              <a:t>반영</a:t>
            </a:r>
            <a:endParaRPr lang="en-US" altLang="ko-KR" sz="700" b="1" spc="-150" dirty="0"/>
          </a:p>
        </p:txBody>
      </p:sp>
      <p:sp>
        <p:nvSpPr>
          <p:cNvPr id="90" name="다이아몬드 69"/>
          <p:cNvSpPr/>
          <p:nvPr/>
        </p:nvSpPr>
        <p:spPr>
          <a:xfrm>
            <a:off x="6659733" y="3548186"/>
            <a:ext cx="423790" cy="30260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정제</a:t>
            </a:r>
          </a:p>
        </p:txBody>
      </p:sp>
      <p:cxnSp>
        <p:nvCxnSpPr>
          <p:cNvPr id="91" name="직선 화살표 연결선 96"/>
          <p:cNvCxnSpPr>
            <a:endCxn id="109" idx="4"/>
          </p:cNvCxnSpPr>
          <p:nvPr/>
        </p:nvCxnSpPr>
        <p:spPr>
          <a:xfrm flipH="1">
            <a:off x="6179417" y="3688636"/>
            <a:ext cx="480315" cy="5955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2" name="순서도: 자기 디스크 98"/>
          <p:cNvSpPr/>
          <p:nvPr/>
        </p:nvSpPr>
        <p:spPr>
          <a:xfrm>
            <a:off x="8338739" y="3984503"/>
            <a:ext cx="444231" cy="308576"/>
          </a:xfrm>
          <a:prstGeom prst="flowChartMagneticDisk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CRM</a:t>
            </a:r>
            <a:endParaRPr lang="ko-KR" altLang="en-US" sz="700" dirty="0"/>
          </a:p>
        </p:txBody>
      </p:sp>
      <p:cxnSp>
        <p:nvCxnSpPr>
          <p:cNvPr id="93" name="꺾인 연결선 108"/>
          <p:cNvCxnSpPr>
            <a:stCxn id="120" idx="3"/>
            <a:endCxn id="117" idx="1"/>
          </p:cNvCxnSpPr>
          <p:nvPr/>
        </p:nvCxnSpPr>
        <p:spPr>
          <a:xfrm>
            <a:off x="7083523" y="3699489"/>
            <a:ext cx="1477331" cy="285014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4" name="직사각형 209"/>
          <p:cNvSpPr/>
          <p:nvPr/>
        </p:nvSpPr>
        <p:spPr>
          <a:xfrm>
            <a:off x="7128662" y="3529008"/>
            <a:ext cx="3257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spc="-150" dirty="0"/>
              <a:t>반영</a:t>
            </a:r>
            <a:endParaRPr lang="en-US" altLang="ko-KR" sz="700" b="1" spc="-150" dirty="0"/>
          </a:p>
        </p:txBody>
      </p:sp>
      <p:cxnSp>
        <p:nvCxnSpPr>
          <p:cNvPr id="95" name="꺾인 연결선 108"/>
          <p:cNvCxnSpPr>
            <a:stCxn id="93" idx="3"/>
            <a:endCxn id="86" idx="1"/>
          </p:cNvCxnSpPr>
          <p:nvPr/>
        </p:nvCxnSpPr>
        <p:spPr>
          <a:xfrm flipV="1">
            <a:off x="4777268" y="4132961"/>
            <a:ext cx="122483" cy="428360"/>
          </a:xfrm>
          <a:prstGeom prst="bentConnector3">
            <a:avLst>
              <a:gd name="adj1" fmla="val 50000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6" name="직사각형 75"/>
          <p:cNvSpPr/>
          <p:nvPr/>
        </p:nvSpPr>
        <p:spPr>
          <a:xfrm>
            <a:off x="4899751" y="4406496"/>
            <a:ext cx="492926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프로젝트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구축 및 수정</a:t>
            </a:r>
          </a:p>
        </p:txBody>
      </p:sp>
      <p:sp>
        <p:nvSpPr>
          <p:cNvPr id="97" name="직사각형 75"/>
          <p:cNvSpPr/>
          <p:nvPr/>
        </p:nvSpPr>
        <p:spPr>
          <a:xfrm>
            <a:off x="5478580" y="4406496"/>
            <a:ext cx="428433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pc="-150" dirty="0">
                <a:solidFill>
                  <a:schemeClr val="tx1"/>
                </a:solidFill>
              </a:rPr>
              <a:t>TEST</a:t>
            </a:r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cxnSp>
        <p:nvCxnSpPr>
          <p:cNvPr id="98" name="직선 화살표 연결선 80"/>
          <p:cNvCxnSpPr>
            <a:stCxn id="86" idx="2"/>
          </p:cNvCxnSpPr>
          <p:nvPr/>
        </p:nvCxnSpPr>
        <p:spPr>
          <a:xfrm>
            <a:off x="5146214" y="4281294"/>
            <a:ext cx="0" cy="125202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직선 화살표 연결선 80"/>
          <p:cNvCxnSpPr/>
          <p:nvPr/>
        </p:nvCxnSpPr>
        <p:spPr>
          <a:xfrm>
            <a:off x="5392677" y="4554828"/>
            <a:ext cx="85903" cy="0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직선 화살표 연결선 80"/>
          <p:cNvCxnSpPr>
            <a:endCxn id="87" idx="2"/>
          </p:cNvCxnSpPr>
          <p:nvPr/>
        </p:nvCxnSpPr>
        <p:spPr>
          <a:xfrm flipV="1">
            <a:off x="5692797" y="4287124"/>
            <a:ext cx="2322" cy="119371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직선 화살표 연결선 80"/>
          <p:cNvCxnSpPr>
            <a:stCxn id="87" idx="3"/>
            <a:endCxn id="88" idx="1"/>
          </p:cNvCxnSpPr>
          <p:nvPr/>
        </p:nvCxnSpPr>
        <p:spPr>
          <a:xfrm>
            <a:off x="5907013" y="4138791"/>
            <a:ext cx="81806" cy="124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꺾인 연결선 108"/>
          <p:cNvCxnSpPr>
            <a:stCxn id="88" idx="3"/>
            <a:endCxn id="89" idx="1"/>
          </p:cNvCxnSpPr>
          <p:nvPr/>
        </p:nvCxnSpPr>
        <p:spPr>
          <a:xfrm>
            <a:off x="6448613" y="4140037"/>
            <a:ext cx="195810" cy="421397"/>
          </a:xfrm>
          <a:prstGeom prst="bentConnector3">
            <a:avLst>
              <a:gd name="adj1" fmla="val 50000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8"/>
          <p:cNvCxnSpPr>
            <a:stCxn id="88" idx="0"/>
            <a:endCxn id="86" idx="0"/>
          </p:cNvCxnSpPr>
          <p:nvPr/>
        </p:nvCxnSpPr>
        <p:spPr>
          <a:xfrm rot="16200000" flipV="1">
            <a:off x="5678928" y="3451914"/>
            <a:ext cx="7076" cy="1072503"/>
          </a:xfrm>
          <a:prstGeom prst="bentConnector3">
            <a:avLst>
              <a:gd name="adj1" fmla="val 1369662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" name="직사각형 208"/>
          <p:cNvSpPr/>
          <p:nvPr/>
        </p:nvSpPr>
        <p:spPr>
          <a:xfrm>
            <a:off x="6379011" y="3964265"/>
            <a:ext cx="27283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b="1" spc="-150" dirty="0"/>
              <a:t>Yes</a:t>
            </a:r>
          </a:p>
        </p:txBody>
      </p:sp>
      <p:sp>
        <p:nvSpPr>
          <p:cNvPr id="105" name="직사각형 209"/>
          <p:cNvSpPr/>
          <p:nvPr/>
        </p:nvSpPr>
        <p:spPr>
          <a:xfrm>
            <a:off x="6144047" y="3807243"/>
            <a:ext cx="2744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b="1" spc="-150" dirty="0"/>
              <a:t>No</a:t>
            </a:r>
          </a:p>
        </p:txBody>
      </p:sp>
      <p:sp>
        <p:nvSpPr>
          <p:cNvPr id="106" name="직사각형 82"/>
          <p:cNvSpPr/>
          <p:nvPr/>
        </p:nvSpPr>
        <p:spPr>
          <a:xfrm>
            <a:off x="4195315" y="4369964"/>
            <a:ext cx="2931886" cy="388844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700" b="1" dirty="0">
                <a:solidFill>
                  <a:schemeClr val="tx1"/>
                </a:solidFill>
              </a:rPr>
              <a:t>  </a:t>
            </a:r>
          </a:p>
          <a:p>
            <a:endParaRPr lang="en-US" altLang="ko-KR" sz="700" b="1" dirty="0">
              <a:solidFill>
                <a:schemeClr val="tx1"/>
              </a:solidFill>
            </a:endParaRPr>
          </a:p>
          <a:p>
            <a:endParaRPr lang="en-US" altLang="ko-KR" sz="700" b="1" dirty="0">
              <a:solidFill>
                <a:schemeClr val="tx1"/>
              </a:solidFill>
            </a:endParaRPr>
          </a:p>
          <a:p>
            <a:pPr algn="ctr"/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sp>
        <p:nvSpPr>
          <p:cNvPr id="107" name="직사각형 82"/>
          <p:cNvSpPr/>
          <p:nvPr/>
        </p:nvSpPr>
        <p:spPr>
          <a:xfrm>
            <a:off x="4795993" y="3877166"/>
            <a:ext cx="1878386" cy="464008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700" b="1" dirty="0">
                <a:solidFill>
                  <a:schemeClr val="tx1"/>
                </a:solidFill>
              </a:rPr>
              <a:t>  </a:t>
            </a:r>
          </a:p>
          <a:p>
            <a:endParaRPr lang="en-US" altLang="ko-KR" sz="700" b="1" dirty="0">
              <a:solidFill>
                <a:schemeClr val="tx1"/>
              </a:solidFill>
            </a:endParaRPr>
          </a:p>
          <a:p>
            <a:endParaRPr lang="en-US" altLang="ko-KR" sz="700" b="1" dirty="0">
              <a:solidFill>
                <a:schemeClr val="tx1"/>
              </a:solidFill>
            </a:endParaRPr>
          </a:p>
          <a:p>
            <a:pPr algn="ctr"/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cxnSp>
        <p:nvCxnSpPr>
          <p:cNvPr id="108" name="꺾인 연결선 108"/>
          <p:cNvCxnSpPr>
            <a:stCxn id="109" idx="2"/>
          </p:cNvCxnSpPr>
          <p:nvPr/>
        </p:nvCxnSpPr>
        <p:spPr>
          <a:xfrm rot="10800000" flipV="1">
            <a:off x="5236760" y="3694591"/>
            <a:ext cx="498428" cy="718396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직사각형 75"/>
          <p:cNvSpPr/>
          <p:nvPr/>
        </p:nvSpPr>
        <p:spPr>
          <a:xfrm>
            <a:off x="4899751" y="3984628"/>
            <a:ext cx="492926" cy="296666"/>
          </a:xfrm>
          <a:prstGeom prst="rect">
            <a:avLst/>
          </a:prstGeom>
          <a:solidFill>
            <a:srgbClr val="D9D9D9"/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서비스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수준 합의</a:t>
            </a:r>
          </a:p>
        </p:txBody>
      </p:sp>
      <p:sp>
        <p:nvSpPr>
          <p:cNvPr id="110" name="직사각형 208"/>
          <p:cNvSpPr/>
          <p:nvPr/>
        </p:nvSpPr>
        <p:spPr>
          <a:xfrm>
            <a:off x="4069842" y="4359230"/>
            <a:ext cx="190158" cy="2154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PMS</a:t>
            </a:r>
          </a:p>
        </p:txBody>
      </p:sp>
      <p:sp>
        <p:nvSpPr>
          <p:cNvPr id="111" name="직사각형 208"/>
          <p:cNvSpPr/>
          <p:nvPr/>
        </p:nvSpPr>
        <p:spPr>
          <a:xfrm>
            <a:off x="4692661" y="3871974"/>
            <a:ext cx="190158" cy="1077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SLA</a:t>
            </a:r>
          </a:p>
        </p:txBody>
      </p:sp>
      <p:sp>
        <p:nvSpPr>
          <p:cNvPr id="112" name="직사각형 76"/>
          <p:cNvSpPr/>
          <p:nvPr/>
        </p:nvSpPr>
        <p:spPr>
          <a:xfrm>
            <a:off x="4917418" y="5255220"/>
            <a:ext cx="472627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신기술 지원</a:t>
            </a:r>
          </a:p>
        </p:txBody>
      </p:sp>
      <p:cxnSp>
        <p:nvCxnSpPr>
          <p:cNvPr id="113" name="직선 화살표 연결선 96"/>
          <p:cNvCxnSpPr/>
          <p:nvPr/>
        </p:nvCxnSpPr>
        <p:spPr>
          <a:xfrm flipV="1">
            <a:off x="5153732" y="4703161"/>
            <a:ext cx="0" cy="552059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4" name="직사각형 50"/>
          <p:cNvSpPr/>
          <p:nvPr/>
        </p:nvSpPr>
        <p:spPr>
          <a:xfrm>
            <a:off x="6660623" y="6113621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구축 서비스 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품질평가</a:t>
            </a:r>
          </a:p>
        </p:txBody>
      </p:sp>
      <p:cxnSp>
        <p:nvCxnSpPr>
          <p:cNvPr id="115" name="꺾인 연결선 108"/>
          <p:cNvCxnSpPr>
            <a:endCxn id="89" idx="2"/>
          </p:cNvCxnSpPr>
          <p:nvPr/>
        </p:nvCxnSpPr>
        <p:spPr>
          <a:xfrm rot="16200000" flipV="1">
            <a:off x="6168981" y="5410083"/>
            <a:ext cx="1403854" cy="3221"/>
          </a:xfrm>
          <a:prstGeom prst="bentConnector3">
            <a:avLst>
              <a:gd name="adj1" fmla="val 50000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08"/>
          <p:cNvCxnSpPr>
            <a:stCxn id="89" idx="3"/>
            <a:endCxn id="97" idx="1"/>
          </p:cNvCxnSpPr>
          <p:nvPr/>
        </p:nvCxnSpPr>
        <p:spPr>
          <a:xfrm flipV="1">
            <a:off x="7094172" y="4137129"/>
            <a:ext cx="666339" cy="424305"/>
          </a:xfrm>
          <a:prstGeom prst="bentConnector3">
            <a:avLst>
              <a:gd name="adj1" fmla="val 67797"/>
            </a:avLst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08"/>
          <p:cNvCxnSpPr>
            <a:stCxn id="97" idx="2"/>
            <a:endCxn id="98" idx="1"/>
          </p:cNvCxnSpPr>
          <p:nvPr/>
        </p:nvCxnSpPr>
        <p:spPr>
          <a:xfrm rot="16200000" flipH="1">
            <a:off x="7093947" y="5163920"/>
            <a:ext cx="1968812" cy="211895"/>
          </a:xfrm>
          <a:prstGeom prst="bentConnector2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96"/>
          <p:cNvCxnSpPr>
            <a:stCxn id="97" idx="3"/>
            <a:endCxn id="117" idx="2"/>
          </p:cNvCxnSpPr>
          <p:nvPr/>
        </p:nvCxnSpPr>
        <p:spPr>
          <a:xfrm>
            <a:off x="8184301" y="4137129"/>
            <a:ext cx="154438" cy="1663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9" name="직사각형 74"/>
          <p:cNvSpPr/>
          <p:nvPr/>
        </p:nvSpPr>
        <p:spPr>
          <a:xfrm>
            <a:off x="5247171" y="2717675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지식</a:t>
            </a:r>
            <a:endParaRPr lang="en-US" altLang="ko-KR" sz="700" b="1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spc="-150" dirty="0" err="1">
                <a:solidFill>
                  <a:schemeClr val="tx1"/>
                </a:solidFill>
              </a:rPr>
              <a:t>마일리지</a:t>
            </a:r>
            <a:endParaRPr lang="ko-KR" altLang="en-US" sz="700" b="1" spc="-150" dirty="0">
              <a:solidFill>
                <a:schemeClr val="tx1"/>
              </a:solidFill>
            </a:endParaRPr>
          </a:p>
        </p:txBody>
      </p:sp>
      <p:sp>
        <p:nvSpPr>
          <p:cNvPr id="120" name="직사각형 74"/>
          <p:cNvSpPr/>
          <p:nvPr/>
        </p:nvSpPr>
        <p:spPr>
          <a:xfrm>
            <a:off x="6215503" y="2713849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pc="-150" dirty="0">
                <a:solidFill>
                  <a:schemeClr val="tx1"/>
                </a:solidFill>
              </a:rPr>
              <a:t>KMS </a:t>
            </a:r>
            <a:r>
              <a:rPr lang="ko-KR" altLang="en-US" sz="700" b="1" spc="-150" dirty="0">
                <a:solidFill>
                  <a:schemeClr val="tx1"/>
                </a:solidFill>
              </a:rPr>
              <a:t>인센티브</a:t>
            </a:r>
          </a:p>
        </p:txBody>
      </p:sp>
      <p:cxnSp>
        <p:nvCxnSpPr>
          <p:cNvPr id="121" name="직선 화살표 연결선 96"/>
          <p:cNvCxnSpPr/>
          <p:nvPr/>
        </p:nvCxnSpPr>
        <p:spPr>
          <a:xfrm>
            <a:off x="5459066" y="3014341"/>
            <a:ext cx="0" cy="69103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직선 화살표 연결선 96"/>
          <p:cNvCxnSpPr/>
          <p:nvPr/>
        </p:nvCxnSpPr>
        <p:spPr>
          <a:xfrm>
            <a:off x="6429462" y="3010515"/>
            <a:ext cx="0" cy="69103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직선 화살표 연결선 96"/>
          <p:cNvCxnSpPr>
            <a:stCxn id="97" idx="0"/>
          </p:cNvCxnSpPr>
          <p:nvPr/>
        </p:nvCxnSpPr>
        <p:spPr>
          <a:xfrm flipH="1" flipV="1">
            <a:off x="7972405" y="3018964"/>
            <a:ext cx="1" cy="969832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4" name="직사각형 77"/>
          <p:cNvSpPr/>
          <p:nvPr/>
        </p:nvSpPr>
        <p:spPr>
          <a:xfrm>
            <a:off x="7742508" y="2722298"/>
            <a:ext cx="459794" cy="296666"/>
          </a:xfrm>
          <a:prstGeom prst="flowChartDecision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우수</a:t>
            </a:r>
          </a:p>
        </p:txBody>
      </p:sp>
      <p:sp>
        <p:nvSpPr>
          <p:cNvPr id="125" name="직사각형 74"/>
          <p:cNvSpPr/>
          <p:nvPr/>
        </p:nvSpPr>
        <p:spPr>
          <a:xfrm>
            <a:off x="8386942" y="2720766"/>
            <a:ext cx="423790" cy="296666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spc="-150" dirty="0">
                <a:solidFill>
                  <a:schemeClr val="tx1"/>
                </a:solidFill>
              </a:rPr>
              <a:t>인센티브</a:t>
            </a:r>
          </a:p>
        </p:txBody>
      </p:sp>
      <p:cxnSp>
        <p:nvCxnSpPr>
          <p:cNvPr id="126" name="직선 화살표 연결선 80"/>
          <p:cNvCxnSpPr/>
          <p:nvPr/>
        </p:nvCxnSpPr>
        <p:spPr>
          <a:xfrm flipV="1">
            <a:off x="8202302" y="2869099"/>
            <a:ext cx="184641" cy="1531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직사각형 208"/>
          <p:cNvSpPr/>
          <p:nvPr/>
        </p:nvSpPr>
        <p:spPr>
          <a:xfrm>
            <a:off x="8122884" y="2692685"/>
            <a:ext cx="27283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b="1" spc="-15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700905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Control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순서도 기호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6152" name="Picture 8" descr="DB 순서도 기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743" y="1524136"/>
            <a:ext cx="5773276" cy="488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88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Debugging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Debugging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172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https://kldp.org/node/75879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코드짜던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노인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AutoShape 2" descr="코드 깎던 노인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2444484"/>
            <a:ext cx="3548439" cy="2372054"/>
          </a:xfrm>
          <a:prstGeom prst="rect">
            <a:avLst/>
          </a:prstGeom>
        </p:spPr>
      </p:pic>
      <p:pic>
        <p:nvPicPr>
          <p:cNvPr id="1032" name="Picture 8" descr="debugging 유래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290" y="2206523"/>
            <a:ext cx="413385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565877" y="5215627"/>
            <a:ext cx="17459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최초의 디버그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850" y="1459347"/>
            <a:ext cx="8515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개정판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https://www.facebook.com/permalink.php?id=136923126416875&amp;story_fbid=297083450400841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545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나는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Airbnb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에 들어갈꺼야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에어비앤비 디자이너 정황하님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나는 Airbnb에 들어갈꺼야 - 에어비앤비 디자이너 정황하님">
            <a:hlinkClick r:id="" action="ppaction://media"/>
            <a:extLst>
              <a:ext uri="{FF2B5EF4-FFF2-40B4-BE49-F238E27FC236}">
                <a16:creationId xmlns:a16="http://schemas.microsoft.com/office/drawing/2014/main" id="{C2F49055-ACF7-974A-A763-45AEFACABE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7377" y="2103049"/>
            <a:ext cx="8259744" cy="4646106"/>
          </a:xfrm>
          <a:prstGeom prst="rect">
            <a:avLst/>
          </a:prstGeom>
        </p:spPr>
      </p:pic>
      <p:sp>
        <p:nvSpPr>
          <p:cNvPr id="14" name="직사각형 18">
            <a:extLst>
              <a:ext uri="{FF2B5EF4-FFF2-40B4-BE49-F238E27FC236}">
                <a16:creationId xmlns:a16="http://schemas.microsoft.com/office/drawing/2014/main" id="{4FDBEBD0-2B09-5042-A747-9C9ACC29E13D}"/>
              </a:ext>
            </a:extLst>
          </p:cNvPr>
          <p:cNvSpPr/>
          <p:nvPr/>
        </p:nvSpPr>
        <p:spPr>
          <a:xfrm>
            <a:off x="282289" y="902720"/>
            <a:ext cx="84899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“당시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Airbnb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인턴을 뽑지 않았지만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그래도 준비했어요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수도선부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水到船浮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: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물이 차면 배는 뜬다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준비된 자에게 기회가 온다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말을 증명한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#Airbnb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#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디자이너 정황하님의 이야기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767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D2 Coding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글꼴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172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폰트로 생길 수 있는 혼란을 줄여줄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378484"/>
            <a:ext cx="3960000" cy="2470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378484"/>
            <a:ext cx="3960000" cy="299769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4607" y="5671808"/>
            <a:ext cx="4378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http://dev.naver.com/projects/d2coding</a:t>
            </a:r>
            <a:r>
              <a:rPr lang="ko-KR" altLang="en-US" dirty="0"/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23850" y="145934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디버깅의 시작은 오타 체크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고정폭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vs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가변폭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984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5" y="2245192"/>
            <a:ext cx="6508518" cy="391378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D2 Coding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글꼴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54645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[Preference]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원하는 폰트 설정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" name="그룹 52"/>
          <p:cNvGrpSpPr/>
          <p:nvPr/>
        </p:nvGrpSpPr>
        <p:grpSpPr>
          <a:xfrm>
            <a:off x="5142705" y="3789021"/>
            <a:ext cx="228600" cy="228600"/>
            <a:chOff x="2590800" y="1828800"/>
            <a:chExt cx="228600" cy="228600"/>
          </a:xfrm>
        </p:grpSpPr>
        <p:sp>
          <p:nvSpPr>
            <p:cNvPr id="24" name="타원 2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그룹 52"/>
          <p:cNvGrpSpPr/>
          <p:nvPr/>
        </p:nvGrpSpPr>
        <p:grpSpPr>
          <a:xfrm>
            <a:off x="3042637" y="2389153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282290" y="89172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폰트로 생길 수 있는 혼란을 줄여줄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3850" y="145934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6765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6550" b="46692"/>
          <a:stretch/>
        </p:blipFill>
        <p:spPr>
          <a:xfrm>
            <a:off x="3971245" y="5046673"/>
            <a:ext cx="2741054" cy="132450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D2 Coding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글꼴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[Setting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]-[Font]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[Save As]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클릭하여 복사본 생성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폰트를 바꾸고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size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line </a:t>
                      </a: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</a:rPr>
                        <a:t>spacin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 원하는 사이즈로 변경 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[apply]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000" b="1" baseline="0" dirty="0" err="1">
                          <a:solidFill>
                            <a:schemeClr val="tx1"/>
                          </a:solidFill>
                        </a:rPr>
                        <a:t>Darcula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] Theme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적용을 원하는 경우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[Appearance &amp; Behavior]-[Appearance]-[Theme]-[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Darcula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 후 적용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0" y="2017307"/>
            <a:ext cx="4320000" cy="2927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50" y="5092510"/>
            <a:ext cx="3658539" cy="1181551"/>
          </a:xfrm>
          <a:prstGeom prst="rect">
            <a:avLst/>
          </a:prstGeom>
        </p:spPr>
      </p:pic>
      <p:grpSp>
        <p:nvGrpSpPr>
          <p:cNvPr id="19" name="그룹 52"/>
          <p:cNvGrpSpPr/>
          <p:nvPr/>
        </p:nvGrpSpPr>
        <p:grpSpPr>
          <a:xfrm>
            <a:off x="209550" y="2841831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그룹 52"/>
          <p:cNvGrpSpPr/>
          <p:nvPr/>
        </p:nvGrpSpPr>
        <p:grpSpPr>
          <a:xfrm>
            <a:off x="2291350" y="2274853"/>
            <a:ext cx="228600" cy="228600"/>
            <a:chOff x="2590800" y="1828800"/>
            <a:chExt cx="228600" cy="228600"/>
          </a:xfrm>
        </p:grpSpPr>
        <p:sp>
          <p:nvSpPr>
            <p:cNvPr id="24" name="타원 2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그룹 52"/>
          <p:cNvGrpSpPr/>
          <p:nvPr/>
        </p:nvGrpSpPr>
        <p:grpSpPr>
          <a:xfrm>
            <a:off x="3789889" y="2641357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그룹 52"/>
          <p:cNvGrpSpPr/>
          <p:nvPr/>
        </p:nvGrpSpPr>
        <p:grpSpPr>
          <a:xfrm>
            <a:off x="2177050" y="5483090"/>
            <a:ext cx="228600" cy="228600"/>
            <a:chOff x="2590800" y="1828800"/>
            <a:chExt cx="228600" cy="228600"/>
          </a:xfrm>
        </p:grpSpPr>
        <p:sp>
          <p:nvSpPr>
            <p:cNvPr id="32" name="타원 3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그룹 52"/>
          <p:cNvGrpSpPr/>
          <p:nvPr/>
        </p:nvGrpSpPr>
        <p:grpSpPr>
          <a:xfrm>
            <a:off x="3775602" y="5194722"/>
            <a:ext cx="228600" cy="228600"/>
            <a:chOff x="2590800" y="1828800"/>
            <a:chExt cx="228600" cy="228600"/>
          </a:xfrm>
        </p:grpSpPr>
        <p:sp>
          <p:nvSpPr>
            <p:cNvPr id="36" name="타원 3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282290" y="89172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폰트로 생길 수 있는 혼란을 줄여줄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3850" y="145934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pycharm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6585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1" y="1981383"/>
            <a:ext cx="6532126" cy="444278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Debugging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Print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에만 의존하는 디버깅은 가능하면 피하는 게 좋음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52"/>
          <p:cNvGrpSpPr/>
          <p:nvPr/>
        </p:nvGrpSpPr>
        <p:grpSpPr>
          <a:xfrm>
            <a:off x="2151416" y="2141063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04021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프로그램의 흐름이 혼동될 경우에 필요에 맞게 사용하면 도움이 됨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Spyder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에는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Variable explorer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File explorer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가 있음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[F8]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을 활용하여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Static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구문 분석을 활용하는 것도 방법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3782897" y="2692427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2265716" y="2369663"/>
            <a:ext cx="1138992" cy="1793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927971" y="2924114"/>
            <a:ext cx="2874515" cy="8109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933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82291" y="86404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pylint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bugs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style problems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을 찾아내기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6058" y="615601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Google Python </a:t>
            </a:r>
            <a:r>
              <a:rPr lang="en-US" altLang="ko-KR" sz="950" dirty="0" err="1"/>
              <a:t>Syle</a:t>
            </a:r>
            <a:r>
              <a:rPr lang="en-US" altLang="ko-KR" sz="950" dirty="0"/>
              <a:t> Guideline (Revision 2.59)</a:t>
            </a:r>
            <a:r>
              <a:rPr lang="ko-KR" altLang="en-US" sz="950" dirty="0"/>
              <a:t> </a:t>
            </a:r>
            <a:r>
              <a:rPr lang="ko-KR" altLang="en-US" sz="950" dirty="0">
                <a:hlinkClick r:id="rId4"/>
              </a:rPr>
              <a:t>http://google.github.io/styleguide/pyguide.html</a:t>
            </a:r>
            <a:r>
              <a:rPr lang="ko-KR" altLang="en-US" sz="950" dirty="0"/>
              <a:t>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428" y="2083795"/>
            <a:ext cx="6463518" cy="3962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5539999" y="2564672"/>
            <a:ext cx="2822948" cy="15409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81434" y="1246928"/>
            <a:ext cx="8468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[F8]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클릭시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나오는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[Static code analysis]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[Output]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누르면 확인 가능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리눅스용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설치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 install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pylint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pylint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filename.py ;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pylint-gui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23" y="2864471"/>
            <a:ext cx="3052509" cy="28928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직선 화살표 연결선 32"/>
          <p:cNvCxnSpPr>
            <a:stCxn id="29" idx="1"/>
            <a:endCxn id="32" idx="3"/>
          </p:cNvCxnSpPr>
          <p:nvPr/>
        </p:nvCxnSpPr>
        <p:spPr>
          <a:xfrm flipH="1">
            <a:off x="3746532" y="3335151"/>
            <a:ext cx="1793467" cy="975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375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" y="1925175"/>
            <a:ext cx="6746805" cy="4446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Debugging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Print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에만 의존하는 디버깅은 가능하면 피하는 게 좋음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52"/>
          <p:cNvGrpSpPr/>
          <p:nvPr/>
        </p:nvGrpSpPr>
        <p:grpSpPr>
          <a:xfrm>
            <a:off x="2832290" y="3861932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</a:rPr>
                        <a:t>Pycharm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환경에서 디버깅 대상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test.py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우클릭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]-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[Step Through ‘test.py’]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일반적으로 에러 메시지에 라인숫자가 언급되므로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해당라인에 커서를 위치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]-[Alt+F9] or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버튼 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디버거를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활용하면 어떤 변수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함수들이 단계별로 어떻게 변화하고 있는지 쉽게 추적할 수 있음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실행 결과를 확인하는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Console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창도 해당 위치에서 확인할 수 있음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AutoNum type="circleNumDbPlain"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400188" y="4518132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516569" y="4827405"/>
            <a:ext cx="1322274" cy="13466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618403" y="4825146"/>
            <a:ext cx="3898165" cy="13466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4501" y="4686594"/>
            <a:ext cx="890282" cy="14610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221" y="3481214"/>
            <a:ext cx="215375" cy="162986"/>
          </a:xfrm>
          <a:prstGeom prst="rect">
            <a:avLst/>
          </a:prstGeom>
        </p:spPr>
      </p:pic>
      <p:grpSp>
        <p:nvGrpSpPr>
          <p:cNvPr id="26" name="그룹 52"/>
          <p:cNvGrpSpPr/>
          <p:nvPr/>
        </p:nvGrpSpPr>
        <p:grpSpPr>
          <a:xfrm>
            <a:off x="1604796" y="4568763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그룹 52"/>
          <p:cNvGrpSpPr/>
          <p:nvPr/>
        </p:nvGrpSpPr>
        <p:grpSpPr>
          <a:xfrm>
            <a:off x="5451577" y="4591717"/>
            <a:ext cx="228600" cy="228600"/>
            <a:chOff x="2590800" y="1828800"/>
            <a:chExt cx="228600" cy="228600"/>
          </a:xfrm>
        </p:grpSpPr>
        <p:sp>
          <p:nvSpPr>
            <p:cNvPr id="32" name="타원 3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144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Debugging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Stackoverflow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프로그래머들의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지식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같은 곳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전세계의 수 많은 개발자들의 질문 답변이 올라와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2298237"/>
            <a:ext cx="4492547" cy="40092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837" y="2298237"/>
            <a:ext cx="4074832" cy="400928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299" y="1769891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http://stackoverflow.com/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2901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TDD(Test Driven Development)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Unit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72914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시스템이 정해진 요구를 만족하는지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예상과 실제 결과가 어떤 차이를 보이는지 수동 또는 자동 방법을 동원하여 검사하고 평가하는 일련의 과정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(IEEE, 1993)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204600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파이썬에는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다양한 라이브러리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프레임워크들이 존재하여 사용하기 간편함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경우의 수가 많아지면 테스트 해야 할 것이 늘어남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 복잡도 상승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11303" y="2817699"/>
            <a:ext cx="5786810" cy="3561783"/>
            <a:chOff x="445294" y="2903311"/>
            <a:chExt cx="5786810" cy="35617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94" y="3228975"/>
              <a:ext cx="5786810" cy="32361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294" y="2903311"/>
              <a:ext cx="5786810" cy="3256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AutoShape 29"/>
          <p:cNvSpPr>
            <a:spLocks noChangeArrowheads="1"/>
          </p:cNvSpPr>
          <p:nvPr/>
        </p:nvSpPr>
        <p:spPr bwMode="gray">
          <a:xfrm rot="16200000" flipV="1">
            <a:off x="6100891" y="4684628"/>
            <a:ext cx="1026875" cy="18579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412755" y="4253141"/>
            <a:ext cx="932013" cy="898158"/>
            <a:chOff x="6620667" y="4243424"/>
            <a:chExt cx="932013" cy="898158"/>
          </a:xfrm>
        </p:grpSpPr>
        <p:sp>
          <p:nvSpPr>
            <p:cNvPr id="17" name="직사각형 16"/>
            <p:cNvSpPr/>
            <p:nvPr/>
          </p:nvSpPr>
          <p:spPr>
            <a:xfrm>
              <a:off x="6620667" y="4372141"/>
              <a:ext cx="64170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spc="-1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맑은 고딕" panose="020B0503020000020004" pitchFamily="50" charset="-127"/>
                </a:rPr>
                <a:t>2</a:t>
              </a:r>
              <a:endParaRPr lang="ko-KR" altLang="en-US" sz="4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910979" y="4243424"/>
              <a:ext cx="6417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spc="-1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맑은 고딕" panose="020B0503020000020004" pitchFamily="50" charset="-127"/>
                </a:rPr>
                <a:t>?</a:t>
              </a:r>
              <a:endParaRPr lang="ko-KR" altLang="en-US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614328" y="3156592"/>
            <a:ext cx="23234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경우가 다 잘 작동하는지 테스트 하려면 몇 번을 테스트 해야 할까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(Full Coverage)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14328" y="5341303"/>
            <a:ext cx="23234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여기에 브라우저 종류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게임의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OS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CPU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그래픽 카드 종류 까지 고려해야 한다면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6084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TDD(Test Driven Development)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방법론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4300" y="1145608"/>
            <a:ext cx="8221981" cy="514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Life Cycle 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요구사항 분석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유지보수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초기에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Case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부터 만들고 시작하는 경우가 늘어나고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소프트웨어 품질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유효성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 we building the right product?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요구사항 명세서와 대조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Verification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검증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 we building the product right?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품질 검사 등을 실시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테스트 방법론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 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Test,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성능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Test,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스트레스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Test, Benchmark, Field Test,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품질 인증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웹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접근성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4300" y="63831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/>
              <a:t>Wiki (2016) </a:t>
            </a:r>
            <a:r>
              <a:rPr lang="ko-KR" altLang="en-US" sz="900" dirty="0"/>
              <a:t>코드 커버리지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https://goo.gl/K7Ewj1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문형환</a:t>
            </a:r>
            <a:r>
              <a:rPr lang="en-US" altLang="ko-KR" sz="900" dirty="0"/>
              <a:t>(2015) Software Test (</a:t>
            </a:r>
            <a:r>
              <a:rPr lang="ko-KR" altLang="en-US" sz="900" dirty="0"/>
              <a:t>소프트웨어 테스트</a:t>
            </a:r>
            <a:r>
              <a:rPr lang="en-US" altLang="ko-KR" sz="900" dirty="0"/>
              <a:t>) </a:t>
            </a:r>
            <a:r>
              <a:rPr lang="ko-KR" altLang="en-US" sz="900" dirty="0"/>
              <a:t>종류와 방법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4"/>
              </a:rPr>
              <a:t>https://goo.gl/AVFXH1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88997" y="2922248"/>
          <a:ext cx="4654540" cy="29779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27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White</a:t>
                      </a:r>
                      <a:r>
                        <a:rPr lang="en-US" altLang="ko-KR" sz="1100" baseline="0" dirty="0"/>
                        <a:t> Box Test (</a:t>
                      </a:r>
                      <a:r>
                        <a:rPr lang="ko-KR" altLang="en-US" sz="1100" baseline="0" dirty="0"/>
                        <a:t>내부 소스</a:t>
                      </a:r>
                      <a:r>
                        <a:rPr lang="en-US" altLang="ko-KR" sz="1100" baseline="0" dirty="0"/>
                        <a:t>)</a:t>
                      </a:r>
                      <a:endParaRPr lang="ko-KR" altLang="en-US" sz="1100" dirty="0"/>
                    </a:p>
                  </a:txBody>
                  <a:tcPr>
                    <a:solidFill>
                      <a:srgbClr val="1D314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Black Box Test (</a:t>
                      </a:r>
                      <a:r>
                        <a:rPr lang="ko-KR" altLang="en-US" sz="1100" dirty="0"/>
                        <a:t>입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 err="1"/>
                        <a:t>출력값만</a:t>
                      </a:r>
                      <a:r>
                        <a:rPr lang="ko-KR" altLang="en-US" sz="1100" dirty="0"/>
                        <a:t> 확인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Statement</a:t>
                      </a:r>
                      <a:r>
                        <a:rPr lang="en-US" altLang="ko-KR" sz="1100" baseline="0" dirty="0"/>
                        <a:t> Coverage </a:t>
                      </a:r>
                      <a:r>
                        <a:rPr lang="ko-KR" altLang="en-US" sz="1100" baseline="0" dirty="0"/>
                        <a:t>제어흐름</a:t>
                      </a:r>
                      <a:endParaRPr lang="en-US" altLang="ko-KR" sz="1100" baseline="0" dirty="0"/>
                    </a:p>
                    <a:p>
                      <a:pPr latinLnBrk="1"/>
                      <a:r>
                        <a:rPr lang="ko-KR" altLang="en-US" sz="1100" baseline="0" dirty="0" err="1"/>
                        <a:t>코드라인별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en-US" altLang="ko-KR" sz="1100" baseline="0" dirty="0"/>
                        <a:t>1</a:t>
                      </a:r>
                      <a:r>
                        <a:rPr lang="ko-KR" altLang="en-US" sz="1100" baseline="0" dirty="0"/>
                        <a:t>회 이상 실행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Syntax Testing </a:t>
                      </a:r>
                    </a:p>
                    <a:p>
                      <a:pPr latinLnBrk="1"/>
                      <a:r>
                        <a:rPr lang="ko-KR" altLang="en-US" sz="1100" dirty="0" err="1"/>
                        <a:t>입력값에</a:t>
                      </a:r>
                      <a:r>
                        <a:rPr lang="ko-KR" altLang="en-US" sz="1100" dirty="0"/>
                        <a:t> 올바르지 않은 값 넣어봄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Decision</a:t>
                      </a:r>
                      <a:r>
                        <a:rPr lang="en-US" altLang="ko-KR" sz="1100" baseline="0" dirty="0"/>
                        <a:t> Coverage (Branch Test) </a:t>
                      </a:r>
                    </a:p>
                    <a:p>
                      <a:pPr latinLnBrk="1"/>
                      <a:r>
                        <a:rPr lang="ko-KR" altLang="en-US" sz="1100" baseline="0" dirty="0"/>
                        <a:t>분기 테스트로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dirty="0"/>
                        <a:t>전체 결과의 </a:t>
                      </a:r>
                      <a:r>
                        <a:rPr lang="en-US" altLang="ko-KR" sz="1100" dirty="0"/>
                        <a:t>T/F</a:t>
                      </a:r>
                      <a:r>
                        <a:rPr lang="ko-KR" altLang="en-US" sz="1100" dirty="0"/>
                        <a:t>에 따라 테스트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 -&gt; flow chart </a:t>
                      </a:r>
                      <a:r>
                        <a:rPr lang="ko-KR" altLang="en-US" sz="1100" dirty="0"/>
                        <a:t>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Equivalent Partitioning</a:t>
                      </a:r>
                    </a:p>
                    <a:p>
                      <a:pPr latinLnBrk="1"/>
                      <a:r>
                        <a:rPr lang="ko-KR" altLang="en-US" sz="1100" dirty="0"/>
                        <a:t>구간 입력 데이터를 동등하게 나눈 뒤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Condition Coverage</a:t>
                      </a:r>
                    </a:p>
                    <a:p>
                      <a:pPr latinLnBrk="1"/>
                      <a:r>
                        <a:rPr lang="ko-KR" altLang="en-US" sz="1100" dirty="0"/>
                        <a:t>입력 조건의 </a:t>
                      </a:r>
                      <a:r>
                        <a:rPr lang="en-US" altLang="ko-KR" sz="1100" dirty="0"/>
                        <a:t>T/F</a:t>
                      </a:r>
                      <a:r>
                        <a:rPr lang="ko-KR" altLang="en-US" sz="1100" dirty="0"/>
                        <a:t>에 따라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Decision</a:t>
                      </a:r>
                      <a:r>
                        <a:rPr lang="en-US" altLang="ko-KR" sz="1100" baseline="0" dirty="0"/>
                        <a:t> Table</a:t>
                      </a:r>
                      <a:endParaRPr lang="ko-KR" altLang="en-US" sz="1100" dirty="0"/>
                    </a:p>
                    <a:p>
                      <a:pPr latinLnBrk="1"/>
                      <a:r>
                        <a:rPr lang="ko-KR" altLang="en-US" sz="1100" dirty="0" err="1"/>
                        <a:t>입력값의</a:t>
                      </a:r>
                      <a:r>
                        <a:rPr lang="ko-KR" altLang="en-US" sz="1100" dirty="0"/>
                        <a:t> 종류를 결정하고 이에 따라 </a:t>
                      </a:r>
                      <a:r>
                        <a:rPr lang="en-US" altLang="ko-KR" sz="1100" dirty="0"/>
                        <a:t>Test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Multiple</a:t>
                      </a:r>
                      <a:r>
                        <a:rPr lang="en-US" altLang="ko-KR" sz="1100" baseline="0" dirty="0"/>
                        <a:t> Condition Coverage</a:t>
                      </a:r>
                    </a:p>
                    <a:p>
                      <a:pPr latinLnBrk="1"/>
                      <a:r>
                        <a:rPr lang="en-US" altLang="ko-KR" sz="1100" baseline="0" dirty="0"/>
                        <a:t>2</a:t>
                      </a:r>
                      <a:r>
                        <a:rPr lang="ko-KR" altLang="en-US" sz="1100" baseline="0" dirty="0"/>
                        <a:t>가지 이상의 입력 조건 고려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Boundary Testing</a:t>
                      </a:r>
                    </a:p>
                    <a:p>
                      <a:pPr latinLnBrk="1"/>
                      <a:r>
                        <a:rPr lang="ko-KR" altLang="en-US" sz="1100" dirty="0" err="1"/>
                        <a:t>입력값의</a:t>
                      </a:r>
                      <a:r>
                        <a:rPr lang="ko-KR" altLang="en-US" sz="1100" dirty="0"/>
                        <a:t> 경계를 중심으로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5100028" y="2855029"/>
            <a:ext cx="3839762" cy="2612809"/>
            <a:chOff x="5067298" y="3062780"/>
            <a:chExt cx="3839762" cy="2612809"/>
          </a:xfrm>
        </p:grpSpPr>
        <p:pic>
          <p:nvPicPr>
            <p:cNvPr id="1026" name="Picture 2" descr="Decision table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762" y="3344076"/>
              <a:ext cx="3259298" cy="233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067298" y="3062780"/>
              <a:ext cx="2004651" cy="3475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600" spc="-1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Decision Table</a:t>
              </a:r>
              <a:endPara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761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46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IBM Developer Day 2018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3D248-2067-7F41-BB05-B3F0D2AE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330793"/>
            <a:ext cx="8315195" cy="5527207"/>
          </a:xfrm>
          <a:prstGeom prst="rect">
            <a:avLst/>
          </a:prstGeom>
        </p:spPr>
      </p:pic>
      <p:sp>
        <p:nvSpPr>
          <p:cNvPr id="10" name="직사각형 18">
            <a:extLst>
              <a:ext uri="{FF2B5EF4-FFF2-40B4-BE49-F238E27FC236}">
                <a16:creationId xmlns:a16="http://schemas.microsoft.com/office/drawing/2014/main" id="{76FE6517-F50F-3247-9C4E-154F4AFA6D4D}"/>
              </a:ext>
            </a:extLst>
          </p:cNvPr>
          <p:cNvSpPr/>
          <p:nvPr/>
        </p:nvSpPr>
        <p:spPr>
          <a:xfrm>
            <a:off x="282289" y="902720"/>
            <a:ext cx="848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11/14 (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인공지능 콜센터 제작 발표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9004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자판기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자판기의 판매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flow chart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활용하여 표현하시오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 descr="자판기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6" y="1707690"/>
            <a:ext cx="820102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82290" y="5591692"/>
            <a:ext cx="8406001" cy="73044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사용자가 입력한 금액과 물품의 가격을 계산한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남은 금액을 표시하는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현재금액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표시기를 만들고 사용자가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반환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버튼을 누르면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금액을 반환합니다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메시지를 출력하고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현재금액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 만드시오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90" y="505112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재고를 물품당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개씩만 가질 수 있는 자판기를 만들고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물건이 떨어지면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매진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메시지를 출력하시오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143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FDS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66738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지난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년간 해외거래가 없던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60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대 이상 고객의 계좌에서 해외거래가 발생시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추가 인증을 요청하는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FDS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시스템을 구현하시오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FD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37" y="1702912"/>
            <a:ext cx="7667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906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Ch06. Function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12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function_docstring.py | Function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함수는 재사용 가능한 프로그램의 조각을 말합니다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이것은 특정 블록의 명령어 덩어리를 묶어 이름을 짓고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이름을 프로그램 어디에서건 사용함으로써 그 블록에 포함된 명령어들을 몇 번이고 다시 실행할 수 있게 하는 것입니다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이를 보고 함수를 호출한다 라고 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436" y="2386521"/>
            <a:ext cx="5276332" cy="4167859"/>
          </a:xfrm>
          <a:prstGeom prst="rect">
            <a:avLst/>
          </a:prstGeom>
        </p:spPr>
      </p:pic>
      <p:pic>
        <p:nvPicPr>
          <p:cNvPr id="1026" name="Picture 2" descr="함수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8" y="2596549"/>
            <a:ext cx="1803701" cy="178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8" y="4470450"/>
            <a:ext cx="22383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545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function_docstring.py | Doc string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Doc 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정의해주면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help()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호출이 가능함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프로그래머에게 이 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클래스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등이 어떤 일을 하는지 알려주는 역할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첫 번째 줄에는 간단한 설명을 세 번째 줄에는 세부 설명을 적음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436" y="2386521"/>
            <a:ext cx="5276332" cy="4167859"/>
          </a:xfrm>
          <a:prstGeom prst="rect">
            <a:avLst/>
          </a:prstGeom>
        </p:spPr>
      </p:pic>
      <p:pic>
        <p:nvPicPr>
          <p:cNvPr id="1026" name="Picture 2" descr="함수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8" y="2596549"/>
            <a:ext cx="1803701" cy="178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8" y="4470450"/>
            <a:ext cx="22383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099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function_global.py  | 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function_local.py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전역변수와 지역변수를 사용해봅시다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94" y="1949761"/>
            <a:ext cx="3122417" cy="20028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976" y="4399200"/>
            <a:ext cx="3946627" cy="17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function_varargs.py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정해진 매개변수를 사용해봅시다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53" y="4431150"/>
            <a:ext cx="5042673" cy="1934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670" y="1826906"/>
            <a:ext cx="2962275" cy="21621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74300" y="408794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몇 개인지 정해지지 않은 인자를 받을 수 있는 매개변수 표현법을 살펴봅시다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0140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function_varargs.py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매개변수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(parameter)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활용하여 인자를 전달해봅시다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Parameter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기본 값을 가질 수 있습니다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53" y="4790311"/>
            <a:ext cx="5042673" cy="19341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786" y="1889224"/>
            <a:ext cx="2841091" cy="19949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66310" y="3921768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몇 개인지 정해지지 않은 변수들을 사용해봅시다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Vegetables=50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같은 표현이 매개변수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(parameter)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차원에서 이루어졌는지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(argument)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차원에서 이루어졌는지 차이를 살펴봅시다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6776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CLI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환경에서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파라미터를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넘겨주는 방식에 대한 이해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90" y="1899378"/>
            <a:ext cx="3462714" cy="17631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43914" y="6169075"/>
            <a:ext cx="61736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Tree_maker2 Source</a:t>
            </a:r>
          </a:p>
          <a:p>
            <a:r>
              <a:rPr lang="ko-KR" altLang="en-US" sz="1400" dirty="0">
                <a:hlinkClick r:id="rId4"/>
              </a:rPr>
              <a:t>https://gist.github.com/yunho0130/b990ff04d41b26e2df1dbcca112e6ed8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90" y="3839833"/>
            <a:ext cx="4155463" cy="2419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20" y="2661325"/>
            <a:ext cx="3559663" cy="256667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93169" y="3839833"/>
            <a:ext cx="149447" cy="2018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7" idx="3"/>
          </p:cNvCxnSpPr>
          <p:nvPr/>
        </p:nvCxnSpPr>
        <p:spPr>
          <a:xfrm>
            <a:off x="2642616" y="3940741"/>
            <a:ext cx="3913632" cy="900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21980" y="1363610"/>
            <a:ext cx="84379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띄어쓰기로 사용되는 인자를 구분하여 여러 개의 인자를 활용가능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고성능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/24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가동되는 서버를 활용하면 분석이 오래 걸리거나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연산이 많이 필요한 경우 용이 </a:t>
            </a:r>
          </a:p>
        </p:txBody>
      </p:sp>
    </p:spTree>
    <p:extLst>
      <p:ext uri="{BB962C8B-B14F-4D97-AF65-F5344CB8AC3E}">
        <p14:creationId xmlns:p14="http://schemas.microsoft.com/office/powerpoint/2010/main" val="682353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250" dirty="0">
                <a:solidFill>
                  <a:schemeClr val="accent4">
                    <a:lumMod val="50000"/>
                  </a:schemeClr>
                </a:solidFill>
              </a:rPr>
              <a:t>Function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function_return.py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Return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값을 통해 함수의 결과 값을 사용해서 활용해봅시다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함수는 일반적으로 한 번 실행되고 메모리 상에서 지워지는데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return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통해 결과 값을 전달할 수 있습니다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함수에서 빈 블록을 지정해줄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pass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사용합니다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42" y="2390209"/>
            <a:ext cx="3886200" cy="17335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54659" y="424111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Return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값에 여러 개의 변수가 올 수 있고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함수도 올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(function_decorator.py)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917" y="4697029"/>
            <a:ext cx="2859716" cy="19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4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Ch05.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554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재귀함수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recursion_factorial.py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4300" y="6376831"/>
            <a:ext cx="4657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재귀함수 </a:t>
            </a:r>
            <a:r>
              <a:rPr lang="ko-KR" altLang="en-US" sz="1000" dirty="0">
                <a:hlinkClick r:id="rId3"/>
              </a:rPr>
              <a:t>https://wikidocs.net/66</a:t>
            </a:r>
            <a:r>
              <a:rPr lang="ko-KR" altLang="en-US" sz="1000" dirty="0"/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2459069"/>
            <a:ext cx="4169700" cy="30677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함수를 짜는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테크닉중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하나로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자기 자신을 호출하는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적인 용법을 사용해봅시다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9218" name="Picture 2" descr="팩토리얼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92" y="2236314"/>
            <a:ext cx="3894799" cy="177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팩토리얼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92" y="4209422"/>
            <a:ext cx="3902619" cy="162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57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함수형 프로그래밍 언어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7292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R, Scala, Haskell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같은 함수형 프로그래밍 언어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순수한 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(pure function)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부작용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(side-effect)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없는 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함수의 실행이 외부에 영향을 끼치지 않는 함수를 뜻한다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따라서 순수한 함수는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스레드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안전하고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병렬적인 계산이 가능하다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함수형 프로그래밍 언어는 이러한 순수성을 추구하는 언어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40" y="2346687"/>
            <a:ext cx="7833099" cy="405411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04748" y="6400801"/>
            <a:ext cx="61713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Source </a:t>
            </a:r>
            <a:r>
              <a:rPr lang="en-US" altLang="ko-KR" sz="1400" dirty="0">
                <a:hlinkClick r:id="rId4"/>
              </a:rPr>
              <a:t>https://github.com/forkonlp/N2H4/blob/master/R/getContent.R</a:t>
            </a:r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2784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7495" y="1358421"/>
            <a:ext cx="460276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Global Variables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전역변수 피하라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Nested/Local/Inner Class and Functions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중첩된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지역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 클래스와 함수 사용 가능함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다만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중첩되거나 내부 클래스의 객체는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피클링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될 수 없다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중첩함수는 정의된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enclosing scope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read-only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권한을 가진다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 할당은 못함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LR</a:t>
            </a:r>
          </a:p>
          <a:p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List Comprehensions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리턴값으로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리턴하는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방식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 Comprehensions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Generator Expression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filter() Lambda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안 쓰고도 목록과 반복자를 만드는 간결하고 효율적인 방법으로 사용할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Default Argument Values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 선언 시 기본값을 넣어주는 건 대부분의 상황에서 허용된다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기본값을 사용할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mutable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변수를 사용한다면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나중에 해당 변수가 바뀌면 기본 값이 바뀔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Lexical Scoping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중첩된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함수는 동봉된 함수의 변수를 참조할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변수에 할당은 하지 마라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Function and Method 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Decorators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데코레이터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안에서 외부의존성을 피하라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file, socket, database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명확한 이익이 있을 때만 쓸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cf.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정해지지 않은 숫자의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arguments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튜플로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전달할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*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cf2.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정해지지 않은 숫자의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arguments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딕셔너리로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전달할 때 **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kwargs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3676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7495" y="1358421"/>
            <a:ext cx="46027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Blank Lines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최상위 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정의 사이에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정의에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줄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Doc Strings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첫 문자는 대문자로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마지막 문자는 마침표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두 번째 줄 비우고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 번째 줄은 세부기능 표시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파일은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라이센스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정보를 가지고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있어야함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__license__ = "GPL"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Functions and Methods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명시성을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어기는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(not externally visible, very short, obvious) doc 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반드시 가져야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 string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가지고 있어야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public attribute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지니고 있다면 반드시 문서화 되어야 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Main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스크립트는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가능한 상태를 유지해야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그리고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 부작용이 없어야 하기 때문에 다음과 같은 사용방식 필요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Lambda Functions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사용하는 건 괜찮지만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라인으로만 쓰고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60-80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글자를 넘지 않는 범위에서 사용하라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69" y="3020557"/>
            <a:ext cx="2895600" cy="15049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888601" y="4530517"/>
            <a:ext cx="21188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function_decorator.py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41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Generator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Generator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iterator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return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해주는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function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72146" y="6466992"/>
            <a:ext cx="2332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hlinkClick r:id="rId3"/>
              </a:rPr>
              <a:t>http://bluese05.tistory.com/56</a:t>
            </a:r>
            <a:r>
              <a:rPr lang="ko-KR" altLang="en-US" sz="1200" dirty="0"/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next()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이용해 데이터에 순차적으로 접근이 가능한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일반함수와의 가장 큰 차이점은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yield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구문이다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실행 중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yield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만날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함수는 그 상태로 일시 정지되며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반환값을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호출한 쪽으로 전달하게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값을 주고 난 다음 메모리 상에서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되지만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Generator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경우에는 메모리에 남아있게 되어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내부에서 사용된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 등에 접근할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쓰는 이유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반복연산 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일반적인 함수와는 다르게 메모리를 효율적으로 사용할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쓰는 이유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Lazy evaluation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 계산 결과 값이 필요할 때까지 계산을 늦추는 효과를 볼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수행 시간이 긴 연산을 필요한 순간까지 늦출 수 있다는 점이 특징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언어 학습자를 위한 참고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- Iterator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반드시 다음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element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위치를 가리키지만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pointer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element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위치가 아니라 일정 크기 이후를 가리키므로 다른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element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불러올 가능성이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또한 자료 구조상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Pointer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사용한 경우 메모리 공간상에 연속된 주소를 할당해야 하지만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iterator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불연속적이라도 가능하다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169" y="4353627"/>
            <a:ext cx="1819275" cy="2057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572" y="4292332"/>
            <a:ext cx="3447918" cy="21160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291" y="6453921"/>
            <a:ext cx="1992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Generator</a:t>
            </a:r>
            <a:endParaRPr lang="ko-KR" altLang="en-US" sz="12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9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844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Decorator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0794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decorator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대상 함수를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wrapping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하고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wrapping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된 함수의 앞뒤에 추가적으로 꾸며질 구문 들을 정의해서 손쉽게 재사용 가능하게 해주는 것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9641" y="6523083"/>
            <a:ext cx="4812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http://bluese05.tistory.com/30</a:t>
            </a:r>
            <a:r>
              <a:rPr lang="en-US" altLang="ko-KR" sz="900" dirty="0"/>
              <a:t> [2] </a:t>
            </a:r>
            <a:r>
              <a:rPr lang="en-US" altLang="ko-KR" sz="900" dirty="0">
                <a:hlinkClick r:id="rId4"/>
              </a:rPr>
              <a:t>http://trowind.tistory.com/72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9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10" y="2009981"/>
            <a:ext cx="5192861" cy="1683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291" y="3994645"/>
            <a:ext cx="3395333" cy="1526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0746" y="3739523"/>
            <a:ext cx="4550888" cy="228257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23008" y="1595163"/>
            <a:ext cx="21188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function_decorator.py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626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Lexical Scoping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4223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중첩된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함수는 동봉된 함수의 변수를 참조할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다만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해당 변수에 할당은 하지 마라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9641" y="6523083"/>
            <a:ext cx="4812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http://bluese05.tistory.com/30</a:t>
            </a:r>
            <a:r>
              <a:rPr lang="en-US" altLang="ko-KR" sz="900" dirty="0"/>
              <a:t> [2] </a:t>
            </a:r>
            <a:r>
              <a:rPr lang="en-US" altLang="ko-KR" sz="900" dirty="0">
                <a:hlinkClick r:id="rId4"/>
              </a:rPr>
              <a:t>http://trowind.tistory.com/72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9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3008" y="1496307"/>
            <a:ext cx="21188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lexical_scoping.py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10" y="2004312"/>
            <a:ext cx="7239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54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Lambda function /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585353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람다식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또는 람다 함수는 프로그래밍 언어에서 사용되는 개념으로 익명 함수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(Anonymous functions)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지칭하는 용어이다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9641" y="6523083"/>
            <a:ext cx="4812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https://goo.gl/gaEb6m</a:t>
            </a:r>
            <a:r>
              <a:rPr lang="en-US" altLang="ko-KR" sz="900" dirty="0"/>
              <a:t>  [2] </a:t>
            </a:r>
            <a:r>
              <a:rPr lang="en-US" altLang="ko-KR" sz="900" dirty="0">
                <a:hlinkClick r:id="rId4"/>
              </a:rPr>
              <a:t>https://wikidocs.net/64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9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3008" y="1496307"/>
            <a:ext cx="82560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실무적으로는 코드의 간결함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지연 연산을 통한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퍼포먼스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향상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그리고 기존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이터레이션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관련 코드를 구현하는 데 있어 불필요한 부분들을 제거할 수 있다는 점에서 비교적 중요하게 다루어지고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람다식은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주로 고차 함수에 인자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(argument)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전달되거나 고차 함수가 돌려주는 결과값으로 쓰인다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function_lambda.py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91" y="3222128"/>
            <a:ext cx="4857750" cy="29718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299543" y="3312766"/>
            <a:ext cx="18977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그리스문자 람다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6609" y="4845856"/>
            <a:ext cx="1600200" cy="5048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5036" y="5037544"/>
            <a:ext cx="1323975" cy="190500"/>
          </a:xfrm>
          <a:prstGeom prst="rect">
            <a:avLst/>
          </a:prstGeom>
        </p:spPr>
      </p:pic>
      <p:pic>
        <p:nvPicPr>
          <p:cNvPr id="10244" name="Picture 4" descr="관련 이미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504" y="2871838"/>
            <a:ext cx="1220410" cy="12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관련 이미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74043" y="4787658"/>
            <a:ext cx="690273" cy="6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246609" y="5431209"/>
            <a:ext cx="36502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두 줄을 한 줄로 만들어서 람다라고 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프로그래밍에서 이와 유사한 경우 람다라는 명칭을 많이 붙이므로 유의할 것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503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23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Vending Machine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90" y="2476357"/>
            <a:ext cx="5767808" cy="33498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vending_machine_solution.py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 있는 독립적인 기능을 함수로 만들어서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Refactoring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748" y="2426751"/>
            <a:ext cx="3146107" cy="342692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리팩토링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(Refactoring) 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소프트웨어를 보다 쉽게 이해할 수 있고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적은 비용으로 수정할 수 있도록 겉으로 보이는 동작의 변화 없이 내부 구조를 변경하는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리팩토링을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해야 하는가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디자인을 개선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이해하기 쉽게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추후 버그 발생시 찾을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결국은 협업을 위해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4300" y="6599977"/>
            <a:ext cx="16610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</a:t>
            </a:r>
            <a:r>
              <a:rPr lang="ko-KR" altLang="en-US" sz="900" dirty="0"/>
              <a:t> </a:t>
            </a:r>
            <a:r>
              <a:rPr lang="ko-KR" altLang="en-US" sz="900" dirty="0">
                <a:hlinkClick r:id="rId5"/>
              </a:rPr>
              <a:t>https://wikidocs.net/598</a:t>
            </a:r>
            <a:r>
              <a:rPr lang="ko-KR" altLang="en-US" sz="900" dirty="0"/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3009" y="6061520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Refactoring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 모듈을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main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함수를 사용해서 호출하시오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21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Example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18">
            <a:extLst>
              <a:ext uri="{FF2B5EF4-FFF2-40B4-BE49-F238E27FC236}">
                <a16:creationId xmlns:a16="http://schemas.microsoft.com/office/drawing/2014/main" id="{76FE6517-F50F-3247-9C4E-154F4AFA6D4D}"/>
              </a:ext>
            </a:extLst>
          </p:cNvPr>
          <p:cNvSpPr/>
          <p:nvPr/>
        </p:nvSpPr>
        <p:spPr>
          <a:xfrm>
            <a:off x="282289" y="902720"/>
            <a:ext cx="848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Economist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지의 부패 인식 지수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C329-CEE0-4B44-BD3D-7E269D0C069C}"/>
              </a:ext>
            </a:extLst>
          </p:cNvPr>
          <p:cNvSpPr/>
          <p:nvPr/>
        </p:nvSpPr>
        <p:spPr>
          <a:xfrm>
            <a:off x="211950" y="6413918"/>
            <a:ext cx="86305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>
                <a:solidFill>
                  <a:srgbClr val="4279A5"/>
                </a:solidFill>
                <a:effectLst/>
                <a:latin typeface="Arial" panose="020B0604020202020204" pitchFamily="34" charset="0"/>
                <a:hlinkClick r:id="rId3"/>
              </a:rPr>
              <a:t>https://www.economist.com/graphic-detail/2018/02/22/corruption-is-still-rife-around-the-world?fsrc=scn/fb/te/bl/ed/</a:t>
            </a:r>
            <a:endParaRPr lang="en-US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C1B22-3902-234D-B8A8-7CD30551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380" y="1425531"/>
            <a:ext cx="5668203" cy="498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8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하노이 탑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하노이 탑을 재귀함수를 이용하여 구현하시오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 descr="하노이탑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115" y="1949761"/>
            <a:ext cx="3704679" cy="41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하노이탑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58" y="2534360"/>
            <a:ext cx="2029622" cy="254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678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Notice for Midterm Exam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2E46A27-033D-124E-BC3C-CF1F64EA8F3E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프로젝트 평가에 대한 견해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협업과 결과 </a:t>
            </a: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출석 반영 비율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: F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 엄격</a:t>
            </a: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시험장소 및 시간 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: T303, 3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시 시험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, 90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분간 </a:t>
            </a: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보강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프로젝트 발표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) : 12/18(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화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), 12/21(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금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106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8" y="2114043"/>
            <a:ext cx="3666432" cy="43797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http://bcho.tistory.com/984</a:t>
            </a:r>
            <a:r>
              <a:rPr lang="en-US" altLang="ko-KR" sz="900" dirty="0"/>
              <a:t>  [2] </a:t>
            </a:r>
            <a:r>
              <a:rPr lang="ko-KR" altLang="en-US" sz="900" dirty="0"/>
              <a:t>Wiley.Data.Mining.Techniques.3rd.Edition.April.2011</a:t>
            </a:r>
          </a:p>
        </p:txBody>
      </p:sp>
      <p:pic>
        <p:nvPicPr>
          <p:cNvPr id="1030" name="Picture 6" descr="http://cfile23.uf.tistory.com/image/2320163754AA96321C8B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4646880"/>
            <a:ext cx="4240968" cy="11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file29.uf.tistory.com/image/2516723754AA96312EF8D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2733076"/>
            <a:ext cx="4175860" cy="1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데이터를 수집하고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String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등을 활용하여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정제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다루기 어려운 규모의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Server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Handling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Tableau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데이터 시각화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221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C2NTfdcdqA8Wyix415Jjfm7jyIj7J2h_B-NknEHyPYq-VZ2IOOhO1vrArsZbdZ40F2mxFpc4W3qrM3i_85qZ8jmHvEzsuiSp3Layfd0wie8TBbKmnJ9aaNnzMejgr8oJXsrFAMl5JBz4d5yR2w">
            <a:extLst>
              <a:ext uri="{FF2B5EF4-FFF2-40B4-BE49-F238E27FC236}">
                <a16:creationId xmlns:a16="http://schemas.microsoft.com/office/drawing/2014/main" id="{4F07054F-75DC-3648-BDD7-81F7E220C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1" y="2172743"/>
            <a:ext cx="5046110" cy="24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Confusion Matrix &amp; F1-Measure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정상이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99.95%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0.05%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암에 걸린다고 했을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모두를 정상인이라고 판단했을 때 정확도는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/>
              <a:t>[1] Nature, 2016, </a:t>
            </a:r>
            <a:r>
              <a:rPr lang="en-US" sz="900" u="sng">
                <a:hlinkClick r:id="rId4"/>
              </a:rPr>
              <a:t>https://goo.gl/mGK4W2</a:t>
            </a:r>
            <a:r>
              <a:rPr lang="ko-KR" altLang="en-US" sz="900"/>
              <a:t> </a:t>
            </a:r>
            <a:r>
              <a:rPr lang="en-US" sz="900"/>
              <a:t>[2] </a:t>
            </a:r>
            <a:r>
              <a:rPr lang="ko-KR" altLang="en-US" sz="900"/>
              <a:t>통계분석생존지침서 </a:t>
            </a:r>
            <a:r>
              <a:rPr lang="en-US" sz="900" u="sng">
                <a:hlinkClick r:id="rId5"/>
              </a:rPr>
              <a:t>https://goo.gl/dsPIWk</a:t>
            </a:r>
            <a:r>
              <a:rPr lang="en-US" sz="900"/>
              <a:t> 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단순히 정확도 만으로는 데이터 분석의 성능을 올바로 측정하기가 어렵다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밸런싱을 맞추어야 통계학적으로 설명력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세진다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2CE204-8041-CA43-94AC-932DC41A20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73114" y="1818420"/>
          <a:ext cx="3900259" cy="4559474"/>
        </p:xfrm>
        <a:graphic>
          <a:graphicData uri="http://schemas.openxmlformats.org/drawingml/2006/table">
            <a:tbl>
              <a:tblPr/>
              <a:tblGrid>
                <a:gridCol w="1160407">
                  <a:extLst>
                    <a:ext uri="{9D8B030D-6E8A-4147-A177-3AD203B41FA5}">
                      <a16:colId xmlns:a16="http://schemas.microsoft.com/office/drawing/2014/main" val="3894082635"/>
                    </a:ext>
                  </a:extLst>
                </a:gridCol>
                <a:gridCol w="2739852">
                  <a:extLst>
                    <a:ext uri="{9D8B030D-6E8A-4147-A177-3AD203B41FA5}">
                      <a16:colId xmlns:a16="http://schemas.microsoft.com/office/drawing/2014/main" val="3283310371"/>
                    </a:ext>
                  </a:extLst>
                </a:gridCol>
              </a:tblGrid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precision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정밀도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=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Positive predictive value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양성예측도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= TP/(TP+FP)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577521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recall =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재현율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민감도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sensitivity.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 = TP/(TP+FN)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4694973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F-measure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2*P*R/(P+R)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4297140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Negative 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predictive value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음성예측도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NPV = TN / (FN+TN)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04856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specificity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특이도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 = TN / (FP+FN)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40833"/>
                  </a:ext>
                </a:extLst>
              </a:tr>
              <a:tr h="75992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error rate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오분류율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틀린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 = (FP+FN) / ALL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 = TP+FP+TN+FN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548082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accuracy rate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정분류율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정확도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맞은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 = (TP+TN) / ALL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9637717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예측이 잘못된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endParaRPr lang="ko-KR" alt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4571094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이라고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예측했어야 하는 것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343135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00735-8F13-3147-AB9B-E47325D64651}"/>
              </a:ext>
            </a:extLst>
          </p:cNvPr>
          <p:cNvSpPr/>
          <p:nvPr/>
        </p:nvSpPr>
        <p:spPr>
          <a:xfrm>
            <a:off x="2493169" y="2145957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여기서 </a:t>
            </a:r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가 타겟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CA5E0-185E-FA4F-A2A2-A7C5E7B36E89}"/>
              </a:ext>
            </a:extLst>
          </p:cNvPr>
          <p:cNvSpPr/>
          <p:nvPr/>
        </p:nvSpPr>
        <p:spPr>
          <a:xfrm>
            <a:off x="1306405" y="1894078"/>
            <a:ext cx="838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예측한 것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A341-8ECB-B144-A801-F866A8D7A420}"/>
              </a:ext>
            </a:extLst>
          </p:cNvPr>
          <p:cNvSpPr/>
          <p:nvPr/>
        </p:nvSpPr>
        <p:spPr>
          <a:xfrm>
            <a:off x="119641" y="304166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실제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ED79F8-093A-FB43-B9DD-17DF3D8D8E1E}"/>
              </a:ext>
            </a:extLst>
          </p:cNvPr>
          <p:cNvSpPr/>
          <p:nvPr/>
        </p:nvSpPr>
        <p:spPr>
          <a:xfrm>
            <a:off x="925038" y="284573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D9712-CA72-2A43-B1B2-29A0CD06CF28}"/>
              </a:ext>
            </a:extLst>
          </p:cNvPr>
          <p:cNvSpPr/>
          <p:nvPr/>
        </p:nvSpPr>
        <p:spPr>
          <a:xfrm>
            <a:off x="1692950" y="338998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5A4480-826C-4F49-BC77-2E2642D7CC15}"/>
              </a:ext>
            </a:extLst>
          </p:cNvPr>
          <p:cNvSpPr/>
          <p:nvPr/>
        </p:nvSpPr>
        <p:spPr>
          <a:xfrm>
            <a:off x="457200" y="487181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/>
              <a:t>Data Sampling </a:t>
            </a:r>
          </a:p>
          <a:p>
            <a:r>
              <a:rPr lang="en-US" sz="1200"/>
              <a:t>- 소수집단에 대한 Oversampling </a:t>
            </a:r>
          </a:p>
          <a:p>
            <a:r>
              <a:rPr lang="en-US" sz="1200"/>
              <a:t>- 다수집단에 대한 Undersampling</a:t>
            </a:r>
          </a:p>
          <a:p>
            <a:r>
              <a:rPr lang="en-US" sz="1200"/>
              <a:t>- Cost함수사용. e.g. Y가 소수집단일시, Y를 맞추면 +10점 틀리면 –10점. N을 맞추면 +1점, 틀리면 –1점 </a:t>
            </a:r>
          </a:p>
        </p:txBody>
      </p:sp>
    </p:spTree>
    <p:extLst>
      <p:ext uri="{BB962C8B-B14F-4D97-AF65-F5344CB8AC3E}">
        <p14:creationId xmlns:p14="http://schemas.microsoft.com/office/powerpoint/2010/main" val="381207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77C774-BEEF-D044-AF16-031FD7CF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32" y="2097851"/>
            <a:ext cx="6716341" cy="423221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Ch06. Control Flow &amp;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Training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만들 때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Validating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조정하기 위해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모델의 최종 평가 위해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교차검증을 거치지 않을경우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데이터에만 최적화 되는 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일어남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4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5"/>
              </a:rPr>
              <a:t>https://quantdev.ssri.psu.edu/tutorials/cross-validation-tutorial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185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8227</TotalTime>
  <Words>4715</Words>
  <Application>Microsoft Macintosh PowerPoint</Application>
  <PresentationFormat>On-screen Show (4:3)</PresentationFormat>
  <Paragraphs>749</Paragraphs>
  <Slides>62</Slides>
  <Notes>62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Times New Roman</vt:lpstr>
      <vt:lpstr>Wingdings</vt:lpstr>
      <vt:lpstr>Arial</vt:lpstr>
      <vt:lpstr>맑은 고딕</vt:lpstr>
      <vt:lpstr>Office 테마</vt:lpstr>
      <vt:lpstr>Bigdata Analysis for Management Ch06. Control Flow &amp; Function</vt:lpstr>
      <vt:lpstr>Intro</vt:lpstr>
      <vt:lpstr>나는 Airbnb에 들어갈꺼야 - 에어비앤비 디자이너 정황하님</vt:lpstr>
      <vt:lpstr>IBM Developer Day 2018</vt:lpstr>
      <vt:lpstr>Ch05. Review</vt:lpstr>
      <vt:lpstr>Tableau Example</vt:lpstr>
      <vt:lpstr>Data Analysis Process</vt:lpstr>
      <vt:lpstr>Confusion Matrix &amp; F1-Measure</vt:lpstr>
      <vt:lpstr>K-fold Test 와 Overfitting 과적합</vt:lpstr>
      <vt:lpstr>K-fold Test 와 Overfitting 과적합</vt:lpstr>
      <vt:lpstr>K-fold Test 와 Overfitting 과적합</vt:lpstr>
      <vt:lpstr>Ch05. Review: Python Operation</vt:lpstr>
      <vt:lpstr>Variables &amp; Operators</vt:lpstr>
      <vt:lpstr>Variables &amp; Operators</vt:lpstr>
      <vt:lpstr>Ch06. Control Flow </vt:lpstr>
      <vt:lpstr>Python Style Guidelines</vt:lpstr>
      <vt:lpstr>Python Style Guidelines</vt:lpstr>
      <vt:lpstr>Mutable vs Immutable</vt:lpstr>
      <vt:lpstr>Mutable vs Immutable</vt:lpstr>
      <vt:lpstr>Control Flow</vt:lpstr>
      <vt:lpstr>Control Flow</vt:lpstr>
      <vt:lpstr>Control Flow</vt:lpstr>
      <vt:lpstr>Control Flow</vt:lpstr>
      <vt:lpstr>Control Flow</vt:lpstr>
      <vt:lpstr>Control Flow</vt:lpstr>
      <vt:lpstr>Control Flow</vt:lpstr>
      <vt:lpstr>Control Flow</vt:lpstr>
      <vt:lpstr>Debugging</vt:lpstr>
      <vt:lpstr>Debugging</vt:lpstr>
      <vt:lpstr>D2 Coding 글꼴</vt:lpstr>
      <vt:lpstr>D2 Coding 글꼴</vt:lpstr>
      <vt:lpstr>D2 Coding 글꼴</vt:lpstr>
      <vt:lpstr>Debugging</vt:lpstr>
      <vt:lpstr>Python Style Guidelines</vt:lpstr>
      <vt:lpstr>Debugging</vt:lpstr>
      <vt:lpstr>Debugging</vt:lpstr>
      <vt:lpstr>TDD(Test Driven Development)</vt:lpstr>
      <vt:lpstr>TDD(Test Driven Development)</vt:lpstr>
      <vt:lpstr>과제</vt:lpstr>
      <vt:lpstr>자판기 만들기</vt:lpstr>
      <vt:lpstr>FDS 만들기</vt:lpstr>
      <vt:lpstr>Ch06. Function</vt:lpstr>
      <vt:lpstr>Function</vt:lpstr>
      <vt:lpstr>Function</vt:lpstr>
      <vt:lpstr>Function</vt:lpstr>
      <vt:lpstr>Function</vt:lpstr>
      <vt:lpstr>Function</vt:lpstr>
      <vt:lpstr>Running on Linux Server (실습)</vt:lpstr>
      <vt:lpstr>Function</vt:lpstr>
      <vt:lpstr>재귀함수</vt:lpstr>
      <vt:lpstr>함수형 프로그래밍 언어</vt:lpstr>
      <vt:lpstr>Python Style Guidelines</vt:lpstr>
      <vt:lpstr>Python Style Guidelines</vt:lpstr>
      <vt:lpstr>Generator</vt:lpstr>
      <vt:lpstr>Decorator</vt:lpstr>
      <vt:lpstr>Lexical Scoping</vt:lpstr>
      <vt:lpstr>Lambda function / expression</vt:lpstr>
      <vt:lpstr>과제</vt:lpstr>
      <vt:lpstr>Vending Machine</vt:lpstr>
      <vt:lpstr>하노이 탑</vt:lpstr>
      <vt:lpstr>Notice for Midterm Exam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204</cp:revision>
  <cp:lastPrinted>2011-08-28T13:13:29Z</cp:lastPrinted>
  <dcterms:created xsi:type="dcterms:W3CDTF">2011-08-24T01:05:33Z</dcterms:created>
  <dcterms:modified xsi:type="dcterms:W3CDTF">2018-10-14T10:06:43Z</dcterms:modified>
</cp:coreProperties>
</file>